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8" r:id="rId12"/>
    <p:sldId id="269" r:id="rId13"/>
    <p:sldId id="266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079" autoAdjust="0"/>
    <p:restoredTop sz="94660"/>
  </p:normalViewPr>
  <p:slideViewPr>
    <p:cSldViewPr>
      <p:cViewPr varScale="1">
        <p:scale>
          <a:sx n="106" d="100"/>
          <a:sy n="106" d="100"/>
        </p:scale>
        <p:origin x="-17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28.06.2016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Уравнения и неравенства с модулем.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Метод интервалов.</a:t>
            </a:r>
            <a:endParaRPr lang="ru-RU" sz="41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ru-RU" sz="23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im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1988840"/>
            <a:ext cx="5544616" cy="4608512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Простейшие неравенства с модулем.</a:t>
            </a:r>
            <a:endParaRPr lang="ru-RU" sz="41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898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|f(x)| &lt;a</a:t>
            </a:r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Если а=0,то решений нет.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Если 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&lt;0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то решений нет. 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a&gt;0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то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|f(x)|&gt;a</a:t>
            </a:r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a&lt;0,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х-любое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из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a&gt;0,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то                    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Если а=0,то решением неравенства будет решение равносильной системы 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f(x)≠0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Рисунок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3140968"/>
            <a:ext cx="1440160" cy="792088"/>
          </a:xfrm>
          <a:prstGeom prst="rect">
            <a:avLst/>
          </a:prstGeom>
        </p:spPr>
      </p:pic>
      <p:pic>
        <p:nvPicPr>
          <p:cNvPr id="7" name="Рисунок 6" descr="Рисунок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07704" y="4581128"/>
            <a:ext cx="1384154" cy="792088"/>
          </a:xfrm>
          <a:prstGeom prst="rect">
            <a:avLst/>
          </a:prstGeom>
        </p:spPr>
      </p:pic>
      <p:sp>
        <p:nvSpPr>
          <p:cNvPr id="9" name="Левая фигурная скобка 8"/>
          <p:cNvSpPr/>
          <p:nvPr/>
        </p:nvSpPr>
        <p:spPr>
          <a:xfrm>
            <a:off x="467544" y="5733256"/>
            <a:ext cx="288032" cy="720080"/>
          </a:xfrm>
          <a:prstGeom prst="leftBrace">
            <a:avLst>
              <a:gd name="adj1" fmla="val 83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|f(x)| 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|g(x)|</a:t>
            </a:r>
          </a:p>
          <a:p>
            <a:pPr>
              <a:buNone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|f(x)|&lt;g(x)</a:t>
            </a:r>
          </a:p>
          <a:p>
            <a:pPr>
              <a:buNone/>
            </a:pPr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одержимое 12"/>
          <p:cNvSpPr>
            <a:spLocks noGrp="1"/>
          </p:cNvSpPr>
          <p:nvPr>
            <p:ph sz="half" idx="4294967295"/>
          </p:nvPr>
        </p:nvSpPr>
        <p:spPr>
          <a:xfrm>
            <a:off x="4997823" y="1902945"/>
            <a:ext cx="4038600" cy="4433888"/>
          </a:xfrm>
        </p:spPr>
        <p:txBody>
          <a:bodyPr/>
          <a:lstStyle/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|f(x)|&gt;g(x)</a:t>
            </a:r>
          </a:p>
          <a:p>
            <a:pPr>
              <a:buNone/>
            </a:pPr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Рисунок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2492896"/>
            <a:ext cx="3024336" cy="1440160"/>
          </a:xfrm>
          <a:prstGeom prst="rect">
            <a:avLst/>
          </a:prstGeom>
        </p:spPr>
      </p:pic>
      <p:pic>
        <p:nvPicPr>
          <p:cNvPr id="7" name="Рисунок 6" descr="Рисунок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91880" y="4725144"/>
            <a:ext cx="2520280" cy="1152128"/>
          </a:xfrm>
          <a:prstGeom prst="rect">
            <a:avLst/>
          </a:prstGeom>
        </p:spPr>
      </p:pic>
      <p:pic>
        <p:nvPicPr>
          <p:cNvPr id="14" name="Рисунок 13" descr="Рисунок5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16016" y="2420888"/>
            <a:ext cx="2304256" cy="10081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Примеры решения неравенств с модулем.</a:t>
            </a:r>
            <a:endParaRPr lang="ru-RU" sz="41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Пример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|4x+3|&lt;5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4x+3&lt;5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4x+3&gt;-5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x&lt;0,5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x&gt;-2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Ответ: (-2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0,5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Пример 2: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|X</a:t>
            </a:r>
            <a:r>
              <a:rPr lang="en-US" sz="20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+3x |</a:t>
            </a:r>
            <a:r>
              <a:rPr lang="en-US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x+4</a:t>
            </a:r>
          </a:p>
          <a:p>
            <a:pPr>
              <a:buNone/>
            </a:pPr>
            <a:endParaRPr lang="en-US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+3x  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x+4           X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+2x-4 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0      X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+2x-4 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0   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+3x  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x-4          X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+4x+4 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0       (x+2)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000" b="1" u="sng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Левая фигурная скобка 3"/>
          <p:cNvSpPr/>
          <p:nvPr/>
        </p:nvSpPr>
        <p:spPr>
          <a:xfrm>
            <a:off x="395536" y="2348880"/>
            <a:ext cx="288032" cy="648072"/>
          </a:xfrm>
          <a:prstGeom prst="leftBrace">
            <a:avLst>
              <a:gd name="adj1" fmla="val 83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Левая фигурная скобка 5"/>
          <p:cNvSpPr/>
          <p:nvPr/>
        </p:nvSpPr>
        <p:spPr>
          <a:xfrm>
            <a:off x="395536" y="3068960"/>
            <a:ext cx="227456" cy="72008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Snimok-e`krana-2013-06-19-v-10.38.1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2492896"/>
            <a:ext cx="3528392" cy="1224136"/>
          </a:xfrm>
          <a:prstGeom prst="rect">
            <a:avLst/>
          </a:prstGeom>
        </p:spPr>
      </p:pic>
      <p:sp>
        <p:nvSpPr>
          <p:cNvPr id="8" name="Левая фигурная скобка 7"/>
          <p:cNvSpPr/>
          <p:nvPr/>
        </p:nvSpPr>
        <p:spPr>
          <a:xfrm>
            <a:off x="539552" y="5085184"/>
            <a:ext cx="227456" cy="86409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Левая фигурная скобка 8"/>
          <p:cNvSpPr/>
          <p:nvPr/>
        </p:nvSpPr>
        <p:spPr>
          <a:xfrm>
            <a:off x="2555776" y="5085184"/>
            <a:ext cx="227456" cy="79208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Левая фигурная скобка 9"/>
          <p:cNvSpPr/>
          <p:nvPr/>
        </p:nvSpPr>
        <p:spPr>
          <a:xfrm>
            <a:off x="4283968" y="5085184"/>
            <a:ext cx="227456" cy="86409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animBg="1"/>
      <p:bldP spid="8" grpId="0" animBg="1"/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32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   (x- (-1+     ))(x- (-1-      ))</a:t>
            </a:r>
            <a:r>
              <a:rPr lang="en-US" sz="3200" b="1" u="sng" baseline="30000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pPr>
              <a:buNone/>
            </a:pP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    x</a:t>
            </a:r>
            <a:r>
              <a:rPr lang="ru-RU" sz="3200" baseline="300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R</a:t>
            </a:r>
          </a:p>
          <a:p>
            <a:pPr>
              <a:buNone/>
            </a:pPr>
            <a:endParaRPr lang="en-US" sz="32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2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Ответ: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[-1-     ;-1+     ]</a:t>
            </a: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672" y="2276872"/>
            <a:ext cx="288032" cy="360040"/>
          </a:xfrm>
          <a:prstGeom prst="rect">
            <a:avLst/>
          </a:prstGeom>
          <a:noFill/>
        </p:spPr>
      </p:pic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15816" y="2276872"/>
            <a:ext cx="288032" cy="360040"/>
          </a:xfrm>
          <a:prstGeom prst="rect">
            <a:avLst/>
          </a:prstGeom>
          <a:noFill/>
        </p:spPr>
      </p:pic>
      <p:sp>
        <p:nvSpPr>
          <p:cNvPr id="12" name="Левая фигурная скобка 11"/>
          <p:cNvSpPr/>
          <p:nvPr/>
        </p:nvSpPr>
        <p:spPr>
          <a:xfrm>
            <a:off x="539552" y="2132856"/>
            <a:ext cx="227456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 descr="Snimok-e`krana-2013-06-19-v-10.50.3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23728" y="3140968"/>
            <a:ext cx="4464496" cy="1368152"/>
          </a:xfrm>
          <a:prstGeom prst="rect">
            <a:avLst/>
          </a:prstGeom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5157192"/>
            <a:ext cx="432048" cy="576064"/>
          </a:xfrm>
          <a:prstGeom prst="rect">
            <a:avLst/>
          </a:prstGeom>
          <a:noFill/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1880" y="5157192"/>
            <a:ext cx="432048" cy="5760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Пример 3:</a:t>
            </a:r>
            <a:r>
              <a:rPr lang="en-US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7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-x-2&lt;|5x-3|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5x-3&gt;x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-x-2                  x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-6x+1&lt;0           </a:t>
            </a:r>
          </a:p>
          <a:p>
            <a:pPr algn="ctr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5x-3&lt;-x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+x+2               x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+4x-5&lt;0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(x-(3+2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))(x-(3-2    ))&lt;0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Ответ: (-5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;3+2     )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Безымянный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1628800"/>
            <a:ext cx="207928" cy="862903"/>
          </a:xfrm>
          <a:prstGeom prst="rect">
            <a:avLst/>
          </a:prstGeom>
        </p:spPr>
      </p:pic>
      <p:pic>
        <p:nvPicPr>
          <p:cNvPr id="6" name="Рисунок 5" descr="Безымянный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1628800"/>
            <a:ext cx="207928" cy="862903"/>
          </a:xfrm>
          <a:prstGeom prst="rect">
            <a:avLst/>
          </a:prstGeom>
        </p:spPr>
      </p:pic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080" y="2708920"/>
            <a:ext cx="342900" cy="428625"/>
          </a:xfrm>
          <a:prstGeom prst="rect">
            <a:avLst/>
          </a:prstGeom>
          <a:noFill/>
        </p:spPr>
      </p:pic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3928" y="2708920"/>
            <a:ext cx="342900" cy="428625"/>
          </a:xfrm>
          <a:prstGeom prst="rect">
            <a:avLst/>
          </a:prstGeom>
          <a:noFill/>
        </p:spPr>
      </p:pic>
      <p:pic>
        <p:nvPicPr>
          <p:cNvPr id="11" name="Рисунок 10" descr="3w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23728" y="3789040"/>
            <a:ext cx="4968552" cy="1188949"/>
          </a:xfrm>
          <a:prstGeom prst="rect">
            <a:avLst/>
          </a:prstGeom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5517232"/>
            <a:ext cx="342900" cy="4320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Уравнением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 модулем называют равенство, содержащее переменную под знаком модуля.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Решить уравнение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значит найти все его корни или установить, что их нет. Корнями уравнения называются те значения неизвестных, при подстановке которых в уравнение получается верное числовое равенство.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Простейшее уравнение с модулем.</a:t>
            </a:r>
            <a:br>
              <a:rPr lang="ru-RU" sz="4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|f(x)|=a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a&gt;0,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то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f(x)=a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f(x)= -a  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a=0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,то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f(x)=0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a&lt;0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,то корней нет.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Методы решения уравнений с модулем.</a:t>
            </a:r>
            <a:endParaRPr lang="ru-RU" sz="45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«Раскрытие» модуля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Использование геометрического смыла модуля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Графический метод решения;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Использование равносильных преобразований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Метод введения новой переменной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Метод интервалов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ru-RU" sz="4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Примеры решений уравнений с модулем различными методами.</a:t>
            </a:r>
            <a:endParaRPr lang="ru-RU" sz="4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Метод раскрытия модуля.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Пример:  ||2х-1|-4|=6. 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Рассмотрим два случая: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1)|2х-1|-4=6, |2х-1|=10.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По определению модуля: 2х-1=10 либо 2х-1= -10.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х=5,5  х=-4,5. 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2)|2х-1|-4= -6, |2х-1|= -2.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Понятно, что в этом случае уравнение не имеет решений, так как по определению модуль всегда неотрицателен. 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Ответ: 5,5; -4,5.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91264" cy="144242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Метод использования геометрического смысла модуля.</a:t>
            </a:r>
            <a:endParaRPr lang="ru-RU" sz="4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Пример: |х-2|-|х-3|=1.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Разность расстояний до точек с абсциссами 2 и 3 равна 1 только для точек, расположенных на координатной оси правее числа 3. Следовательно, решением данного уравнения будет являться луч, выходящий из точки 3, и направленный в положительном направлении оси ОХ.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Ответ: [3;+∞).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Графический метод решения.</a:t>
            </a:r>
            <a:endParaRPr lang="ru-RU" sz="41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0013-013-Graficheskij-sposob-reshenija-uravnenij-soderzhaschikh-modu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484784"/>
            <a:ext cx="8378738" cy="4956051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Метод использования равносильных преобразований. </a:t>
            </a:r>
            <a:endParaRPr lang="ru-RU" sz="41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Пример: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|х</a:t>
            </a:r>
            <a:r>
              <a:rPr lang="ru-RU" sz="2400" b="1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+3х-20|= |х</a:t>
            </a:r>
            <a:r>
              <a:rPr lang="ru-RU" sz="2400" b="1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-3х+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2|</a:t>
            </a:r>
          </a:p>
          <a:p>
            <a:pPr>
              <a:buNone/>
            </a:pPr>
            <a:r>
              <a:rPr lang="ru-RU" sz="2400" dirty="0" smtClean="0"/>
              <a:t>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Так как обе части уравнения неотрицательны, то 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возведение в квадрат является равносильным преобразованием:</a:t>
            </a:r>
          </a:p>
          <a:p>
            <a:pPr>
              <a:buNone/>
            </a:pPr>
            <a:endParaRPr lang="ru-RU" sz="1600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(х</a:t>
            </a:r>
            <a:r>
              <a:rPr lang="ru-RU" sz="2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+3х-20)</a:t>
            </a:r>
            <a:r>
              <a:rPr lang="ru-RU" sz="2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= (х</a:t>
            </a:r>
            <a:r>
              <a:rPr lang="ru-RU" sz="2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-3х+2)</a:t>
            </a:r>
            <a:r>
              <a:rPr lang="ru-RU" sz="2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(х</a:t>
            </a:r>
            <a:r>
              <a:rPr lang="ru-RU" sz="2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+3х-20)</a:t>
            </a:r>
            <a:r>
              <a:rPr lang="ru-RU" sz="2000" baseline="30000" dirty="0" smtClean="0">
                <a:latin typeface="Times New Roman" pitchFamily="18" charset="0"/>
                <a:cs typeface="Times New Roman" pitchFamily="18" charset="0"/>
              </a:rPr>
              <a:t>2 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(х</a:t>
            </a:r>
            <a:r>
              <a:rPr lang="ru-RU" sz="2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-3х+2)</a:t>
            </a:r>
            <a:r>
              <a:rPr lang="ru-RU" sz="2000" baseline="30000" dirty="0" smtClean="0">
                <a:latin typeface="Times New Roman" pitchFamily="18" charset="0"/>
                <a:cs typeface="Times New Roman" pitchFamily="18" charset="0"/>
              </a:rPr>
              <a:t>2 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=0,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(х</a:t>
            </a:r>
            <a:r>
              <a:rPr lang="ru-RU" sz="2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+3х-20-х</a:t>
            </a:r>
            <a:r>
              <a:rPr lang="ru-RU" sz="2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+3х-2) (х</a:t>
            </a:r>
            <a:r>
              <a:rPr lang="ru-RU" sz="2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+3х-20+х</a:t>
            </a:r>
            <a:r>
              <a:rPr lang="ru-RU" sz="2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-3х+2)=0,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(6х-22)(2х</a:t>
            </a:r>
            <a:r>
              <a:rPr lang="ru-RU" sz="2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-18)=0,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6х-22=0 или 2х</a:t>
            </a:r>
            <a:r>
              <a:rPr lang="ru-RU" sz="2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-18=0;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х=22/6, х=3, х=-3.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х=11/3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Ответ: -3; 3; 11/3.</a:t>
            </a:r>
          </a:p>
          <a:p>
            <a:pPr algn="just"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Метод введения новой переменной.</a:t>
            </a:r>
            <a:endParaRPr lang="ru-RU" sz="41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60"/>
            <a:ext cx="8435280" cy="5472608"/>
          </a:xfrm>
        </p:spPr>
        <p:txBody>
          <a:bodyPr>
            <a:normAutofit fontScale="62500" lnSpcReduction="20000"/>
          </a:bodyPr>
          <a:lstStyle/>
          <a:p>
            <a:endParaRPr lang="en-US" sz="3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Пример: х</a:t>
            </a:r>
            <a:r>
              <a:rPr lang="ru-RU" sz="31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+|х-2|=2(2х-1).</a:t>
            </a:r>
          </a:p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   х</a:t>
            </a:r>
            <a:r>
              <a:rPr lang="ru-RU" sz="31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х-2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=2(2х-1),</a:t>
            </a:r>
          </a:p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   х</a:t>
            </a:r>
            <a:r>
              <a:rPr lang="ru-RU" sz="31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-2(2х-1)+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х-2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=0,</a:t>
            </a:r>
          </a:p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   х</a:t>
            </a:r>
            <a:r>
              <a:rPr lang="ru-RU" sz="31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-4х+2 +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х-2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=0,</a:t>
            </a:r>
          </a:p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  (х-2)</a:t>
            </a:r>
            <a:r>
              <a:rPr lang="ru-RU" sz="31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х-2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-2=0,</a:t>
            </a:r>
          </a:p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  Так как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|а|</a:t>
            </a:r>
            <a:r>
              <a:rPr lang="ru-RU" sz="3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=а</a:t>
            </a:r>
            <a:r>
              <a:rPr lang="ru-RU" sz="3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|х-2|</a:t>
            </a:r>
            <a:r>
              <a:rPr lang="ru-RU" sz="3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+|х-2|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2=0 </a:t>
            </a: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  Обозначим 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t=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х-2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, тогда уравнение примет вид</a:t>
            </a:r>
          </a:p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   t</a:t>
            </a:r>
            <a:r>
              <a:rPr lang="ru-RU" sz="31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+t-2=0.</a:t>
            </a:r>
          </a:p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   t=1, t=-2</a:t>
            </a:r>
          </a:p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   но так как 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 ≥ 0, то t=1, откуда</a:t>
            </a:r>
          </a:p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х-2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=1,</a:t>
            </a:r>
          </a:p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   х-2=1, -(х-2)=1,</a:t>
            </a:r>
          </a:p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   х=3; х=1.</a:t>
            </a:r>
          </a:p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  Ответ: 1; 3.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736</TotalTime>
  <Words>427</Words>
  <Application>Microsoft Office PowerPoint</Application>
  <PresentationFormat>Экран (4:3)</PresentationFormat>
  <Paragraphs>120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Уравнения и неравенства с модулем.</vt:lpstr>
      <vt:lpstr>Слайд 2</vt:lpstr>
      <vt:lpstr>Простейшее уравнение с модулем. |f(x)|=a</vt:lpstr>
      <vt:lpstr>Методы решения уравнений с модулем.</vt:lpstr>
      <vt:lpstr>Примеры решений уравнений с модулем различными методами.</vt:lpstr>
      <vt:lpstr>    Метод использования геометрического смысла модуля.</vt:lpstr>
      <vt:lpstr>Графический метод решения.</vt:lpstr>
      <vt:lpstr>Метод использования равносильных преобразований. </vt:lpstr>
      <vt:lpstr>Метод введения новой переменной.</vt:lpstr>
      <vt:lpstr>Метод интервалов.</vt:lpstr>
      <vt:lpstr>Простейшие неравенства с модулем.</vt:lpstr>
      <vt:lpstr>Слайд 12</vt:lpstr>
      <vt:lpstr>Примеры решения неравенств с модулем.</vt:lpstr>
      <vt:lpstr>Слайд 14</vt:lpstr>
      <vt:lpstr>Пример 3: x2-x-2&lt;|5x-3|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Уравнения и неравенства с модулем.</dc:title>
  <dc:creator>Александр</dc:creator>
  <cp:lastModifiedBy>Александр</cp:lastModifiedBy>
  <cp:revision>76</cp:revision>
  <dcterms:created xsi:type="dcterms:W3CDTF">2016-06-27T14:19:42Z</dcterms:created>
  <dcterms:modified xsi:type="dcterms:W3CDTF">2016-06-28T17:45:20Z</dcterms:modified>
</cp:coreProperties>
</file>