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8.wmf"/><Relationship Id="rId1" Type="http://schemas.openxmlformats.org/officeDocument/2006/relationships/image" Target="../media/image40.wmf"/><Relationship Id="rId4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38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77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19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57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693F-46DA-47DA-9113-1596D68D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7262B-0D62-428D-87B4-31DC51435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D4D9C-7B4B-4EE3-ACD0-CAF4FE1CD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D5DB3-9C5A-447F-BFE4-C1B70A6ED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35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6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3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27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692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6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94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10A9-8417-4297-94AC-2AD99F846123}" type="datetimeFigureOut">
              <a:rPr lang="ru-RU" smtClean="0"/>
              <a:pPr/>
              <a:t>25.06.2016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1382-85D0-4AC7-85E0-AEDF4D969F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3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1876518" y="0"/>
            <a:ext cx="6998541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Урок алгебры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3375" y="4000500"/>
            <a:ext cx="4891088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rgbClr val="0000FF"/>
                </a:solidFill>
              </a:rPr>
              <a:t>«Не делай никогда того, чего не знаешь, но научись всему, что нужно знать».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sz="2800" dirty="0"/>
              <a:t>                                      </a:t>
            </a:r>
            <a:r>
              <a:rPr lang="ru-RU" sz="2800" dirty="0">
                <a:solidFill>
                  <a:srgbClr val="0000FF"/>
                </a:solidFill>
              </a:rPr>
              <a:t>Пифагор</a:t>
            </a:r>
          </a:p>
        </p:txBody>
      </p:sp>
      <p:pic>
        <p:nvPicPr>
          <p:cNvPr id="26628" name="Picture 5" descr="BD050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571625"/>
            <a:ext cx="48450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892738" y="2177270"/>
          <a:ext cx="4905375" cy="1922463"/>
        </p:xfrm>
        <a:graphic>
          <a:graphicData uri="http://schemas.openxmlformats.org/presentationml/2006/ole">
            <p:oleObj spid="_x0000_s7170" name="Формула" r:id="rId3" imgW="2336800" imgH="914400" progId="Equation.3">
              <p:embed/>
            </p:oleObj>
          </a:graphicData>
        </a:graphic>
      </p:graphicFrame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737" y="696936"/>
            <a:ext cx="7063006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Решаем </a:t>
            </a:r>
            <a:r>
              <a:rPr lang="ru-RU" sz="3200" b="1" dirty="0" smtClean="0"/>
              <a:t>дробно-рациональное  уравнение: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Пример </a:t>
            </a:r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1831128" y="6281738"/>
            <a:ext cx="4391025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A50021"/>
                </a:solidFill>
              </a:rPr>
              <a:t>Ответ: -3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604117" y="1076590"/>
          <a:ext cx="3168650" cy="1042988"/>
        </p:xfrm>
        <a:graphic>
          <a:graphicData uri="http://schemas.openxmlformats.org/presentationml/2006/ole">
            <p:oleObj spid="_x0000_s7171" name="Формула" r:id="rId4" imgW="1104900" imgH="393700" progId="Equation.3">
              <p:embed/>
            </p:oleObj>
          </a:graphicData>
        </a:graphic>
      </p:graphicFrame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1776167" y="4257547"/>
          <a:ext cx="1281112" cy="1922463"/>
        </p:xfrm>
        <a:graphic>
          <a:graphicData uri="http://schemas.openxmlformats.org/presentationml/2006/ole">
            <p:oleObj spid="_x0000_s7172" name="Формула" r:id="rId5" imgW="609600" imgH="914400" progId="Equation.3">
              <p:embed/>
            </p:oleObj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392379" y="5682509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err="1"/>
              <a:t>х</a:t>
            </a:r>
            <a:r>
              <a:rPr lang="ru-RU" sz="2400" dirty="0"/>
              <a:t> = -3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 build="p"/>
      <p:bldP spid="61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5016" y="333375"/>
            <a:ext cx="7248433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b="1" dirty="0" smtClean="0">
                <a:solidFill>
                  <a:srgbClr val="FF0000"/>
                </a:solidFill>
              </a:rPr>
              <a:t>Пример </a:t>
            </a:r>
            <a:r>
              <a:rPr lang="ru-RU" b="1" dirty="0" smtClean="0">
                <a:solidFill>
                  <a:srgbClr val="FF0000"/>
                </a:solidFill>
              </a:rPr>
              <a:t>2: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idx="1"/>
          </p:nvPr>
        </p:nvSpPr>
        <p:spPr>
          <a:xfrm>
            <a:off x="1960594" y="6021388"/>
            <a:ext cx="4391025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A50021"/>
                </a:solidFill>
              </a:rPr>
              <a:t>Ответ: 2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635375" y="515778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у = 2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4689475" y="349250"/>
          <a:ext cx="3797300" cy="1101725"/>
        </p:xfrm>
        <a:graphic>
          <a:graphicData uri="http://schemas.openxmlformats.org/presentationml/2006/ole">
            <p:oleObj spid="_x0000_s8194" name="Формула" r:id="rId3" imgW="1434960" imgH="419040" progId="Equation.3">
              <p:embed/>
            </p:oleObj>
          </a:graphicData>
        </a:graphic>
      </p:graphicFrame>
      <p:graphicFrame>
        <p:nvGraphicFramePr>
          <p:cNvPr id="7171" name="Object 13"/>
          <p:cNvGraphicFramePr>
            <a:graphicFrameLocks noChangeAspect="1"/>
          </p:cNvGraphicFramePr>
          <p:nvPr/>
        </p:nvGraphicFramePr>
        <p:xfrm>
          <a:off x="1507462" y="1773238"/>
          <a:ext cx="4783137" cy="960437"/>
        </p:xfrm>
        <a:graphic>
          <a:graphicData uri="http://schemas.openxmlformats.org/presentationml/2006/ole">
            <p:oleObj spid="_x0000_s8195" name="Формула" r:id="rId4" imgW="2273300" imgH="457200" progId="Equation.3">
              <p:embed/>
            </p:oleObj>
          </a:graphicData>
        </a:graphic>
      </p:graphicFrame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2" name="Object 15"/>
          <p:cNvGraphicFramePr>
            <a:graphicFrameLocks noChangeAspect="1"/>
          </p:cNvGraphicFramePr>
          <p:nvPr/>
        </p:nvGraphicFramePr>
        <p:xfrm>
          <a:off x="1498585" y="2897542"/>
          <a:ext cx="2162175" cy="1011238"/>
        </p:xfrm>
        <a:graphic>
          <a:graphicData uri="http://schemas.openxmlformats.org/presentationml/2006/ole">
            <p:oleObj spid="_x0000_s8196" name="Формула" r:id="rId5" imgW="1040948" imgH="482391" progId="Equation.3">
              <p:embed/>
            </p:oleObj>
          </a:graphicData>
        </a:graphic>
      </p:graphicFrame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3" name="Object 17"/>
          <p:cNvGraphicFramePr>
            <a:graphicFrameLocks noChangeAspect="1"/>
          </p:cNvGraphicFramePr>
          <p:nvPr/>
        </p:nvGraphicFramePr>
        <p:xfrm>
          <a:off x="1516341" y="4067823"/>
          <a:ext cx="1108075" cy="1484313"/>
        </p:xfrm>
        <a:graphic>
          <a:graphicData uri="http://schemas.openxmlformats.org/presentationml/2006/ole">
            <p:oleObj spid="_x0000_s8197" name="Формула" r:id="rId6" imgW="533169" imgH="7108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build="p"/>
      <p:bldP spid="71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464815" y="2143125"/>
            <a:ext cx="7264847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Дробно-рациональное неравенство</a:t>
            </a:r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это рациональное неравенство, хотя бы одна часть которого – дробное выражение.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15"/>
          <p:cNvSpPr>
            <a:spLocks noChangeArrowheads="1"/>
          </p:cNvSpPr>
          <p:nvPr/>
        </p:nvSpPr>
        <p:spPr bwMode="auto">
          <a:xfrm>
            <a:off x="0" y="5589588"/>
            <a:ext cx="91440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0" y="4572000"/>
            <a:ext cx="914400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0" y="3068638"/>
            <a:ext cx="9144000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0" y="2060575"/>
            <a:ext cx="914400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0" y="1052513"/>
            <a:ext cx="91440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858" y="0"/>
            <a:ext cx="7065029" cy="1143000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</a:rPr>
              <a:t>Алгоритм решения дробно-рациональных неравенств: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37288"/>
            <a:ext cx="3816350" cy="6477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b="1" i="1" dirty="0" smtClean="0">
                <a:solidFill>
                  <a:srgbClr val="800080"/>
                </a:solidFill>
                <a:latin typeface="Times New Roman" pitchFamily="18" charset="0"/>
              </a:rPr>
              <a:t>6</a:t>
            </a:r>
            <a:r>
              <a:rPr lang="en-US" b="1" i="1" dirty="0" smtClean="0">
                <a:solidFill>
                  <a:srgbClr val="800080"/>
                </a:solidFill>
                <a:latin typeface="Times New Roman" pitchFamily="18" charset="0"/>
              </a:rPr>
              <a:t>. </a:t>
            </a:r>
            <a:r>
              <a:rPr lang="ru-RU" b="1" i="1" dirty="0" smtClean="0">
                <a:solidFill>
                  <a:srgbClr val="800080"/>
                </a:solidFill>
                <a:latin typeface="Times New Roman" pitchFamily="18" charset="0"/>
              </a:rPr>
              <a:t>Выбрать ответ.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4925" y="1916113"/>
            <a:ext cx="7666038" cy="1163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b="1" i="1" dirty="0">
                <a:solidFill>
                  <a:srgbClr val="009900"/>
                </a:solidFill>
                <a:latin typeface="Times New Roman" pitchFamily="18" charset="0"/>
              </a:rPr>
              <a:t>2</a:t>
            </a:r>
            <a:r>
              <a:rPr lang="en-US" sz="3200" b="1" i="1" dirty="0">
                <a:solidFill>
                  <a:srgbClr val="009900"/>
                </a:solidFill>
                <a:latin typeface="Times New Roman" pitchFamily="18" charset="0"/>
              </a:rPr>
              <a:t>. </a:t>
            </a:r>
            <a:r>
              <a:rPr lang="ru-RU" sz="3200" b="1" i="1" dirty="0">
                <a:solidFill>
                  <a:srgbClr val="009900"/>
                </a:solidFill>
                <a:latin typeface="Times New Roman" pitchFamily="18" charset="0"/>
              </a:rPr>
              <a:t>Разложить числитель и знаменатель </a:t>
            </a:r>
            <a:endParaRPr lang="en-US" sz="3200" b="1" i="1" dirty="0">
              <a:solidFill>
                <a:srgbClr val="0099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3200" b="1" i="1" dirty="0">
                <a:solidFill>
                  <a:srgbClr val="009900"/>
                </a:solidFill>
                <a:latin typeface="Times New Roman" pitchFamily="18" charset="0"/>
              </a:rPr>
              <a:t>    дроби на линейные множители;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068638"/>
            <a:ext cx="871378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3</a:t>
            </a:r>
            <a:r>
              <a:rPr lang="en-US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. </a:t>
            </a:r>
            <a:r>
              <a:rPr lang="ru-RU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Нанести на числовую ось числа,</a:t>
            </a:r>
            <a:r>
              <a:rPr lang="en-US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при которых каждый множитель равен нулю и разделить числовую ось на промежутки;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7950" y="4522788"/>
            <a:ext cx="889317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b="1" i="1" dirty="0">
                <a:solidFill>
                  <a:srgbClr val="333300"/>
                </a:solidFill>
                <a:latin typeface="Times New Roman" pitchFamily="18" charset="0"/>
              </a:rPr>
              <a:t>4</a:t>
            </a:r>
            <a:r>
              <a:rPr lang="en-US" sz="3200" b="1" i="1" dirty="0">
                <a:solidFill>
                  <a:srgbClr val="333300"/>
                </a:solidFill>
                <a:latin typeface="Times New Roman" pitchFamily="18" charset="0"/>
              </a:rPr>
              <a:t>. </a:t>
            </a:r>
            <a:r>
              <a:rPr lang="ru-RU" sz="3200" b="1" i="1" dirty="0">
                <a:solidFill>
                  <a:srgbClr val="333300"/>
                </a:solidFill>
                <a:latin typeface="Times New Roman" pitchFamily="18" charset="0"/>
              </a:rPr>
              <a:t>Выколоть те точки, которые не являются решением неравенства;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07950" y="5516563"/>
            <a:ext cx="64103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5</a:t>
            </a:r>
            <a:r>
              <a:rPr lang="en-US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. </a:t>
            </a:r>
            <a:r>
              <a:rPr lang="ru-RU" sz="32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Выяснить знаки промежутков;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4925" y="1192213"/>
            <a:ext cx="73850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1. Приве</a:t>
            </a:r>
            <a:r>
              <a:rPr lang="ru-RU" sz="3200" b="1" i="1" dirty="0">
                <a:latin typeface="Times New Roman" pitchFamily="18" charset="0"/>
              </a:rPr>
              <a:t>сти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данное неравенство к виду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7704138" y="1052513"/>
          <a:ext cx="1439862" cy="952500"/>
        </p:xfrm>
        <a:graphic>
          <a:graphicData uri="http://schemas.openxmlformats.org/presentationml/2006/ole">
            <p:oleObj spid="_x0000_s9218" name="Формула" r:id="rId3" imgW="647700" imgH="431800" progId="Equation.3">
              <p:embed/>
            </p:oleObj>
          </a:graphicData>
        </a:graphic>
      </p:graphicFrame>
      <p:sp>
        <p:nvSpPr>
          <p:cNvPr id="9232" name="Text Box 14"/>
          <p:cNvSpPr txBox="1">
            <a:spLocks noChangeArrowheads="1"/>
          </p:cNvSpPr>
          <p:nvPr/>
        </p:nvSpPr>
        <p:spPr bwMode="auto">
          <a:xfrm>
            <a:off x="7359650" y="6329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13894" y="274638"/>
            <a:ext cx="7372905" cy="1143000"/>
          </a:xfrm>
        </p:spPr>
        <p:txBody>
          <a:bodyPr/>
          <a:lstStyle/>
          <a:p>
            <a:pPr algn="l" eaLnBrk="1" hangingPunct="1"/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</a:rPr>
              <a:t>Решите неравенство</a:t>
            </a:r>
            <a:r>
              <a:rPr lang="ru-RU" dirty="0" smtClean="0"/>
              <a:t> </a:t>
            </a:r>
          </a:p>
        </p:txBody>
      </p:sp>
      <p:graphicFrame>
        <p:nvGraphicFramePr>
          <p:cNvPr id="80919" name="Object 23"/>
          <p:cNvGraphicFramePr>
            <a:graphicFrameLocks noChangeAspect="1"/>
          </p:cNvGraphicFramePr>
          <p:nvPr>
            <p:ph sz="half" idx="1"/>
          </p:nvPr>
        </p:nvGraphicFramePr>
        <p:xfrm>
          <a:off x="3826707" y="6143348"/>
          <a:ext cx="1666940" cy="534679"/>
        </p:xfrm>
        <a:graphic>
          <a:graphicData uri="http://schemas.openxmlformats.org/presentationml/2006/ole">
            <p:oleObj spid="_x0000_s10245" name="Формула" r:id="rId3" imgW="672840" imgH="215640" progId="Equation.3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145422" y="2331746"/>
          <a:ext cx="2274178" cy="1938338"/>
        </p:xfrm>
        <a:graphic>
          <a:graphicData uri="http://schemas.openxmlformats.org/presentationml/2006/ole">
            <p:oleObj spid="_x0000_s10242" name="Формула" r:id="rId4" imgW="672840" imgH="812520" progId="Equation.3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798810" y="2394721"/>
          <a:ext cx="2853847" cy="1833563"/>
        </p:xfrm>
        <a:graphic>
          <a:graphicData uri="http://schemas.openxmlformats.org/presentationml/2006/ole">
            <p:oleObj spid="_x0000_s10243" name="Формула" r:id="rId5" imgW="672840" imgH="812520" progId="Equation.3">
              <p:embed/>
            </p:oleObj>
          </a:graphicData>
        </a:graphic>
      </p:graphicFrame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6839905" y="500047"/>
          <a:ext cx="1955800" cy="1878013"/>
        </p:xfrm>
        <a:graphic>
          <a:graphicData uri="http://schemas.openxmlformats.org/presentationml/2006/ole">
            <p:oleObj spid="_x0000_s10244" name="Формула" r:id="rId6" imgW="406080" imgH="393480" progId="Equation.3">
              <p:embed/>
            </p:oleObj>
          </a:graphicData>
        </a:graphic>
      </p:graphicFrame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1921831" y="1521827"/>
            <a:ext cx="23288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</a:rPr>
              <a:t>Решение:</a:t>
            </a:r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1444486" y="4941888"/>
            <a:ext cx="7157975" cy="954087"/>
            <a:chOff x="2269" y="2876"/>
            <a:chExt cx="7200" cy="4320"/>
          </a:xfrm>
        </p:grpSpPr>
        <p:sp>
          <p:nvSpPr>
            <p:cNvPr id="10264" name="AutoShape 11"/>
            <p:cNvSpPr>
              <a:spLocks noChangeAspect="1" noChangeArrowheads="1"/>
            </p:cNvSpPr>
            <p:nvPr/>
          </p:nvSpPr>
          <p:spPr bwMode="auto">
            <a:xfrm>
              <a:off x="2269" y="28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Line 12"/>
            <p:cNvSpPr>
              <a:spLocks noChangeShapeType="1"/>
            </p:cNvSpPr>
            <p:nvPr/>
          </p:nvSpPr>
          <p:spPr bwMode="auto">
            <a:xfrm flipV="1">
              <a:off x="2410" y="4270"/>
              <a:ext cx="607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3873500" y="4699000"/>
            <a:ext cx="4778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/>
              <a:t>+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2728913" y="5143500"/>
            <a:ext cx="4635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4787900" y="5157788"/>
            <a:ext cx="819150" cy="70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>
                <a:solidFill>
                  <a:srgbClr val="0000FF"/>
                </a:solidFill>
                <a:latin typeface="Times New Roman" pitchFamily="18" charset="0"/>
              </a:rPr>
              <a:t>0,5</a:t>
            </a: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7229475" y="4984750"/>
            <a:ext cx="457200" cy="760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>
                <a:latin typeface="Times New Roman" pitchFamily="18" charset="0"/>
              </a:rPr>
              <a:t>х</a:t>
            </a:r>
          </a:p>
        </p:txBody>
      </p:sp>
      <p:cxnSp>
        <p:nvCxnSpPr>
          <p:cNvPr id="80913" name="AutoShape 17"/>
          <p:cNvCxnSpPr>
            <a:cxnSpLocks noChangeShapeType="1"/>
          </p:cNvCxnSpPr>
          <p:nvPr/>
        </p:nvCxnSpPr>
        <p:spPr bwMode="auto">
          <a:xfrm rot="10800000" flipV="1">
            <a:off x="5246688" y="4827588"/>
            <a:ext cx="2132012" cy="31591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914" name="AutoShape 18"/>
          <p:cNvCxnSpPr>
            <a:cxnSpLocks noChangeShapeType="1"/>
          </p:cNvCxnSpPr>
          <p:nvPr/>
        </p:nvCxnSpPr>
        <p:spPr bwMode="auto">
          <a:xfrm>
            <a:off x="900113" y="4797425"/>
            <a:ext cx="2058987" cy="3159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80915" name="AutoShape 19"/>
          <p:cNvSpPr>
            <a:spLocks/>
          </p:cNvSpPr>
          <p:nvPr/>
        </p:nvSpPr>
        <p:spPr bwMode="auto">
          <a:xfrm rot="-5400000">
            <a:off x="3903663" y="3800475"/>
            <a:ext cx="395288" cy="2287587"/>
          </a:xfrm>
          <a:prstGeom prst="rightBracket">
            <a:avLst>
              <a:gd name="adj" fmla="val 4822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6400800" y="4508500"/>
            <a:ext cx="392113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Times New Roman" pitchFamily="18" charset="0"/>
              </a:rPr>
              <a:t>-</a:t>
            </a:r>
          </a:p>
        </p:txBody>
      </p:sp>
      <p:sp>
        <p:nvSpPr>
          <p:cNvPr id="80917" name="Rectangle 21"/>
          <p:cNvSpPr>
            <a:spLocks noChangeArrowheads="1"/>
          </p:cNvSpPr>
          <p:nvPr/>
        </p:nvSpPr>
        <p:spPr bwMode="auto">
          <a:xfrm>
            <a:off x="1331913" y="4508500"/>
            <a:ext cx="36988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</a:rPr>
              <a:t>-</a:t>
            </a:r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1751151" y="6012510"/>
            <a:ext cx="21288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</a:rPr>
              <a:t>Ответ</a:t>
            </a:r>
            <a:r>
              <a:rPr lang="en-US" sz="4000" b="1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0920" name="Rectangle 24"/>
          <p:cNvSpPr>
            <a:spLocks noChangeArrowheads="1"/>
          </p:cNvSpPr>
          <p:nvPr/>
        </p:nvSpPr>
        <p:spPr bwMode="auto">
          <a:xfrm>
            <a:off x="5076825" y="501332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cs typeface="Arial" charset="0"/>
              </a:rPr>
              <a:t>○</a:t>
            </a:r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2771775" y="501332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/>
              <a:t>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0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0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476375" y="476250"/>
          <a:ext cx="2305050" cy="1535113"/>
        </p:xfrm>
        <a:graphic>
          <a:graphicData uri="http://schemas.openxmlformats.org/presentationml/2006/ole">
            <p:oleObj spid="_x0000_s11266" name="Формула" r:id="rId3" imgW="647700" imgH="431800" progId="Equation.3">
              <p:embed/>
            </p:oleObj>
          </a:graphicData>
        </a:graphic>
      </p:graphicFrame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971550" y="2349500"/>
            <a:ext cx="4032250" cy="647700"/>
          </a:xfrm>
          <a:prstGeom prst="flowChartAlternateProcess">
            <a:avLst/>
          </a:prstGeom>
          <a:noFill/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900113" y="404813"/>
            <a:ext cx="3311525" cy="1655762"/>
          </a:xfrm>
          <a:prstGeom prst="flowChartAlternateProcess">
            <a:avLst/>
          </a:prstGeom>
          <a:noFill/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908175" y="3284538"/>
            <a:ext cx="4176713" cy="720725"/>
          </a:xfrm>
          <a:prstGeom prst="flowChartAlternateProcess">
            <a:avLst/>
          </a:prstGeom>
          <a:noFill/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851275" y="5157788"/>
            <a:ext cx="4175125" cy="574675"/>
          </a:xfrm>
          <a:prstGeom prst="flowChartAlternateProcess">
            <a:avLst/>
          </a:prstGeom>
          <a:noFill/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787900" y="6021388"/>
            <a:ext cx="4105275" cy="576262"/>
          </a:xfrm>
          <a:prstGeom prst="flowChartAlternateProcess">
            <a:avLst/>
          </a:prstGeom>
          <a:noFill/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859338" y="5949950"/>
            <a:ext cx="396081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</a:rPr>
              <a:t>Выбрать ответ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24300" y="5084763"/>
            <a:ext cx="36909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</a:rPr>
              <a:t>Определить знак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187450" y="2276475"/>
            <a:ext cx="34559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Найти</a:t>
            </a:r>
            <a:r>
              <a:rPr lang="ru-RU" sz="3600" i="1">
                <a:latin typeface="Times New Roman" pitchFamily="18" charset="0"/>
              </a:rPr>
              <a:t>  «</a:t>
            </a:r>
            <a:r>
              <a:rPr lang="ru-RU" sz="3600" b="1" i="1">
                <a:latin typeface="Times New Roman" pitchFamily="18" charset="0"/>
              </a:rPr>
              <a:t>нули»</a:t>
            </a:r>
            <a:r>
              <a:rPr lang="ru-RU" sz="3600">
                <a:latin typeface="Times New Roman" pitchFamily="18" charset="0"/>
              </a:rPr>
              <a:t>  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908175" y="3284538"/>
            <a:ext cx="41925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</a:rPr>
              <a:t>Отметить</a:t>
            </a:r>
            <a:r>
              <a:rPr lang="ru-RU" sz="3600" i="1">
                <a:latin typeface="Times New Roman" pitchFamily="18" charset="0"/>
              </a:rPr>
              <a:t> «</a:t>
            </a:r>
            <a:r>
              <a:rPr lang="ru-RU" sz="3600" b="1" i="1">
                <a:latin typeface="Times New Roman" pitchFamily="18" charset="0"/>
              </a:rPr>
              <a:t>нули»</a:t>
            </a:r>
            <a:r>
              <a:rPr lang="ru-RU" sz="3600">
                <a:latin typeface="Times New Roman" pitchFamily="18" charset="0"/>
              </a:rPr>
              <a:t> 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3563938" y="1412875"/>
            <a:ext cx="1152525" cy="1223963"/>
          </a:xfrm>
          <a:custGeom>
            <a:avLst/>
            <a:gdLst>
              <a:gd name="T0" fmla="*/ 1640488552 w 21600"/>
              <a:gd name="T1" fmla="*/ 0 h 21600"/>
              <a:gd name="T2" fmla="*/ 410161196 w 21600"/>
              <a:gd name="T3" fmla="*/ 1965022927 h 21600"/>
              <a:gd name="T4" fmla="*/ 1640488552 w 21600"/>
              <a:gd name="T5" fmla="*/ 982511464 h 21600"/>
              <a:gd name="T6" fmla="*/ 2147483647 w 21600"/>
              <a:gd name="T7" fmla="*/ 1965022927 h 21600"/>
              <a:gd name="T8" fmla="*/ 2147483647 w 21600"/>
              <a:gd name="T9" fmla="*/ 2147483647 h 21600"/>
              <a:gd name="T10" fmla="*/ 2050799682 w 21600"/>
              <a:gd name="T11" fmla="*/ 196502292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4716463" y="2349500"/>
            <a:ext cx="1079500" cy="1293813"/>
          </a:xfrm>
          <a:custGeom>
            <a:avLst/>
            <a:gdLst>
              <a:gd name="T0" fmla="*/ 1348000349 w 21600"/>
              <a:gd name="T1" fmla="*/ 0 h 21600"/>
              <a:gd name="T2" fmla="*/ 337032672 w 21600"/>
              <a:gd name="T3" fmla="*/ 2147483647 h 21600"/>
              <a:gd name="T4" fmla="*/ 1348000349 w 21600"/>
              <a:gd name="T5" fmla="*/ 116050336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685155664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5795963" y="3429000"/>
            <a:ext cx="1008062" cy="1152525"/>
          </a:xfrm>
          <a:custGeom>
            <a:avLst/>
            <a:gdLst>
              <a:gd name="T0" fmla="*/ 1097699596 w 21600"/>
              <a:gd name="T1" fmla="*/ 0 h 21600"/>
              <a:gd name="T2" fmla="*/ 274451034 w 21600"/>
              <a:gd name="T3" fmla="*/ 1640642221 h 21600"/>
              <a:gd name="T4" fmla="*/ 1097699596 w 21600"/>
              <a:gd name="T5" fmla="*/ 820319403 h 21600"/>
              <a:gd name="T6" fmla="*/ 2147483647 w 21600"/>
              <a:gd name="T7" fmla="*/ 1640642221 h 21600"/>
              <a:gd name="T8" fmla="*/ 1921152664 w 21600"/>
              <a:gd name="T9" fmla="*/ 2147483647 h 21600"/>
              <a:gd name="T10" fmla="*/ 1372253023 w 21600"/>
              <a:gd name="T11" fmla="*/ 164064222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7667625" y="5157788"/>
            <a:ext cx="1008063" cy="1223962"/>
          </a:xfrm>
          <a:custGeom>
            <a:avLst/>
            <a:gdLst>
              <a:gd name="T0" fmla="*/ 1097703672 w 21600"/>
              <a:gd name="T1" fmla="*/ 0 h 21600"/>
              <a:gd name="T2" fmla="*/ 274451680 w 21600"/>
              <a:gd name="T3" fmla="*/ 1965015882 h 21600"/>
              <a:gd name="T4" fmla="*/ 1097703672 w 21600"/>
              <a:gd name="T5" fmla="*/ 982509754 h 21600"/>
              <a:gd name="T6" fmla="*/ 2147483647 w 21600"/>
              <a:gd name="T7" fmla="*/ 1965015882 h 21600"/>
              <a:gd name="T8" fmla="*/ 1921159050 w 21600"/>
              <a:gd name="T9" fmla="*/ 2147483647 h 21600"/>
              <a:gd name="T10" fmla="*/ 1372255878 w 21600"/>
              <a:gd name="T11" fmla="*/ 196501588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974975" y="4149725"/>
            <a:ext cx="38131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</a:rPr>
              <a:t>Выколоть «нули»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2916238" y="4221163"/>
            <a:ext cx="4175125" cy="647700"/>
          </a:xfrm>
          <a:prstGeom prst="flowChartAlternateProcess">
            <a:avLst/>
          </a:prstGeom>
          <a:noFill/>
          <a:ln w="76200" cmpd="tri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6804025" y="4292600"/>
            <a:ext cx="1008063" cy="1152525"/>
          </a:xfrm>
          <a:custGeom>
            <a:avLst/>
            <a:gdLst>
              <a:gd name="T0" fmla="*/ 1097703672 w 21600"/>
              <a:gd name="T1" fmla="*/ 0 h 21600"/>
              <a:gd name="T2" fmla="*/ 274451680 w 21600"/>
              <a:gd name="T3" fmla="*/ 1640642221 h 21600"/>
              <a:gd name="T4" fmla="*/ 1097703672 w 21600"/>
              <a:gd name="T5" fmla="*/ 820319403 h 21600"/>
              <a:gd name="T6" fmla="*/ 2147483647 w 21600"/>
              <a:gd name="T7" fmla="*/ 1640642221 h 21600"/>
              <a:gd name="T8" fmla="*/ 1921159050 w 21600"/>
              <a:gd name="T9" fmla="*/ 2147483647 h 21600"/>
              <a:gd name="T10" fmla="*/ 1372255878 w 21600"/>
              <a:gd name="T11" fmla="*/ 164064222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300" grpId="0" animBg="1"/>
      <p:bldP spid="12301" grpId="0" animBg="1"/>
      <p:bldP spid="12302" grpId="0" animBg="1"/>
      <p:bldP spid="12303" grpId="0" animBg="1"/>
      <p:bldP spid="12305" grpId="0" animBg="1"/>
      <p:bldP spid="123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353671" y="404813"/>
            <a:ext cx="733312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Назовите числа, при которых</a:t>
            </a:r>
          </a:p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 числитель и знаменатель будут равны нулю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572396" y="2489124"/>
          <a:ext cx="7200900" cy="3043237"/>
        </p:xfrm>
        <a:graphic>
          <a:graphicData uri="http://schemas.openxmlformats.org/presentationml/2006/ole">
            <p:oleObj spid="_x0000_s12290" name="Формула" r:id="rId3" imgW="92669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116013" y="2165350"/>
          <a:ext cx="7056437" cy="2847975"/>
        </p:xfrm>
        <a:graphic>
          <a:graphicData uri="http://schemas.openxmlformats.org/presentationml/2006/ole">
            <p:oleObj spid="_x0000_s13314" name="Формула" r:id="rId3" imgW="1040948" imgH="418918" progId="Equation.3">
              <p:embed/>
            </p:oleObj>
          </a:graphicData>
        </a:graphic>
      </p:graphicFrame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042988" y="2109788"/>
          <a:ext cx="7416800" cy="3263900"/>
        </p:xfrm>
        <a:graphic>
          <a:graphicData uri="http://schemas.openxmlformats.org/presentationml/2006/ole">
            <p:oleObj spid="_x0000_s13315" name="Формула" r:id="rId4" imgW="1041400" imgH="457200" progId="Equation.3">
              <p:embed/>
            </p:oleObj>
          </a:graphicData>
        </a:graphic>
      </p:graphicFrame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1497105" y="404813"/>
            <a:ext cx="730623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Назовите числа, при которых</a:t>
            </a:r>
          </a:p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 числитель и знаменатель будут равны нулю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420426" y="260350"/>
            <a:ext cx="718382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Назовите выколотые и </a:t>
            </a:r>
            <a:r>
              <a:rPr lang="ru-RU" sz="3600" b="1" i="1" dirty="0" err="1">
                <a:solidFill>
                  <a:srgbClr val="0000FF"/>
                </a:solidFill>
                <a:latin typeface="Times New Roman" pitchFamily="18" charset="0"/>
              </a:rPr>
              <a:t>невыколотые</a:t>
            </a: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 точки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>
            <p:ph/>
          </p:nvPr>
        </p:nvGraphicFramePr>
        <p:xfrm>
          <a:off x="1317117" y="2182690"/>
          <a:ext cx="7626350" cy="2749550"/>
        </p:xfrm>
        <a:graphic>
          <a:graphicData uri="http://schemas.openxmlformats.org/presentationml/2006/ole">
            <p:oleObj spid="_x0000_s14338" name="Формула" r:id="rId3" imgW="1091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358282" y="286983"/>
            <a:ext cx="762591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Назовите выколотые и </a:t>
            </a:r>
            <a:r>
              <a:rPr lang="ru-RU" sz="3600" b="1" i="1" dirty="0" err="1">
                <a:solidFill>
                  <a:srgbClr val="0000FF"/>
                </a:solidFill>
                <a:latin typeface="Times New Roman" pitchFamily="18" charset="0"/>
              </a:rPr>
              <a:t>невыколотые</a:t>
            </a: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 точки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ph/>
          </p:nvPr>
        </p:nvGraphicFramePr>
        <p:xfrm>
          <a:off x="1404367" y="2085035"/>
          <a:ext cx="7539038" cy="2749550"/>
        </p:xfrm>
        <a:graphic>
          <a:graphicData uri="http://schemas.openxmlformats.org/presentationml/2006/ole">
            <p:oleObj spid="_x0000_s15362" name="Формула" r:id="rId3" imgW="1079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0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b="1" i="1" smtClean="0">
                <a:solidFill>
                  <a:srgbClr val="009900"/>
                </a:solidFill>
                <a:latin typeface="Times New Roman" pitchFamily="18" charset="0"/>
              </a:rPr>
              <a:t/>
            </a:r>
            <a:br>
              <a:rPr lang="ru-RU" b="1" i="1" smtClean="0">
                <a:solidFill>
                  <a:srgbClr val="009900"/>
                </a:solidFill>
                <a:latin typeface="Times New Roman" pitchFamily="18" charset="0"/>
              </a:rPr>
            </a:br>
            <a:endParaRPr lang="ru-RU" b="1" i="1" smtClean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1790" y="1587300"/>
            <a:ext cx="8032210" cy="2024062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ru-RU" sz="60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6000" b="1" i="1" dirty="0" smtClean="0">
                <a:solidFill>
                  <a:srgbClr val="0000FF"/>
                </a:solidFill>
                <a:latin typeface="Times New Roman" pitchFamily="18" charset="0"/>
              </a:rPr>
              <a:t>Дробно - рациональные уравнения и неравенства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207363" y="1708674"/>
          <a:ext cx="7767960" cy="2986088"/>
        </p:xfrm>
        <a:graphic>
          <a:graphicData uri="http://schemas.openxmlformats.org/presentationml/2006/ole">
            <p:oleObj spid="_x0000_s16386" name="Формула" r:id="rId3" imgW="1206500" imgH="431800" progId="Equation.3">
              <p:embed/>
            </p:oleObj>
          </a:graphicData>
        </a:graphic>
      </p:graphicFrame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340528" y="260350"/>
            <a:ext cx="726372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Назовите выколотые и </a:t>
            </a:r>
            <a:r>
              <a:rPr lang="ru-RU" sz="3600" b="1" i="1" dirty="0" err="1">
                <a:solidFill>
                  <a:srgbClr val="0000FF"/>
                </a:solidFill>
                <a:latin typeface="Times New Roman" pitchFamily="18" charset="0"/>
              </a:rPr>
              <a:t>невыколотые</a:t>
            </a: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 точки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1376039" y="1822558"/>
          <a:ext cx="7599286" cy="2898775"/>
        </p:xfrm>
        <a:graphic>
          <a:graphicData uri="http://schemas.openxmlformats.org/presentationml/2006/ole">
            <p:oleObj spid="_x0000_s17410" name="Формула" r:id="rId3" imgW="1168200" imgH="419040" progId="Equation.3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11550" y="260350"/>
            <a:ext cx="7192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Назовите выколотые и </a:t>
            </a:r>
            <a:r>
              <a:rPr lang="ru-RU" sz="3600" b="1" i="1" dirty="0" err="1">
                <a:solidFill>
                  <a:srgbClr val="0000FF"/>
                </a:solidFill>
                <a:latin typeface="Times New Roman" pitchFamily="18" charset="0"/>
              </a:rPr>
              <a:t>невыколотые</a:t>
            </a: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</a:rPr>
              <a:t> точки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</a:rPr>
              <a:t>Решите неравенство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1331913" y="981075"/>
          <a:ext cx="6492875" cy="2306638"/>
        </p:xfrm>
        <a:graphic>
          <a:graphicData uri="http://schemas.openxmlformats.org/presentationml/2006/ole">
            <p:oleObj spid="_x0000_s18434" name="Формула" r:id="rId3" imgW="1168200" imgH="419040" progId="Equation.3">
              <p:embed/>
            </p:oleObj>
          </a:graphicData>
        </a:graphic>
      </p:graphicFrame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341676" y="3796649"/>
            <a:ext cx="7340368" cy="973138"/>
            <a:chOff x="2269" y="2876"/>
            <a:chExt cx="7200" cy="4320"/>
          </a:xfrm>
        </p:grpSpPr>
        <p:sp>
          <p:nvSpPr>
            <p:cNvPr id="18451" name="AutoShape 8"/>
            <p:cNvSpPr>
              <a:spLocks noChangeAspect="1" noChangeArrowheads="1"/>
            </p:cNvSpPr>
            <p:nvPr/>
          </p:nvSpPr>
          <p:spPr bwMode="auto">
            <a:xfrm>
              <a:off x="2269" y="28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9"/>
            <p:cNvSpPr>
              <a:spLocks noChangeShapeType="1"/>
            </p:cNvSpPr>
            <p:nvPr/>
          </p:nvSpPr>
          <p:spPr bwMode="auto">
            <a:xfrm flipV="1">
              <a:off x="2410" y="4270"/>
              <a:ext cx="607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380288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х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211638" y="407670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763713" y="4076700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-10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867400" y="40767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graphicFrame>
        <p:nvGraphicFramePr>
          <p:cNvPr id="18435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2124075" y="4005263"/>
          <a:ext cx="288925" cy="288925"/>
        </p:xfrm>
        <a:graphic>
          <a:graphicData uri="http://schemas.openxmlformats.org/presentationml/2006/ole">
            <p:oleObj spid="_x0000_s18435" name="Equation" r:id="rId4" imgW="101512" imgH="101512" progId="Equation.3">
              <p:embed/>
            </p:oleObj>
          </a:graphicData>
        </a:graphic>
      </p:graphicFrame>
      <p:graphicFrame>
        <p:nvGraphicFramePr>
          <p:cNvPr id="18436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5940425" y="4005263"/>
          <a:ext cx="287338" cy="287337"/>
        </p:xfrm>
        <a:graphic>
          <a:graphicData uri="http://schemas.openxmlformats.org/presentationml/2006/ole">
            <p:oleObj spid="_x0000_s18436" name="Equation" r:id="rId5" imgW="101512" imgH="101512" progId="Equation.3">
              <p:embed/>
            </p:oleObj>
          </a:graphicData>
        </a:graphic>
      </p:graphicFrame>
      <p:graphicFrame>
        <p:nvGraphicFramePr>
          <p:cNvPr id="18437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4284663" y="4005263"/>
          <a:ext cx="288925" cy="288925"/>
        </p:xfrm>
        <a:graphic>
          <a:graphicData uri="http://schemas.openxmlformats.org/presentationml/2006/ole">
            <p:oleObj spid="_x0000_s18437" name="Equation" r:id="rId6" imgW="101512" imgH="101512" progId="Equation.3">
              <p:embed/>
            </p:oleObj>
          </a:graphicData>
        </a:graphic>
      </p:graphicFrame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6516688" y="357346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5003800" y="3500438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</a:rPr>
              <a:t>-</a:t>
            </a:r>
            <a:r>
              <a:rPr lang="ru-RU" sz="4000" dirty="0"/>
              <a:t> </a:t>
            </a: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3059113" y="357346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1457778" y="3562577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8450" name="Rectangle 3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88" name="Object 36"/>
          <p:cNvGraphicFramePr>
            <a:graphicFrameLocks noChangeAspect="1"/>
          </p:cNvGraphicFramePr>
          <p:nvPr/>
        </p:nvGraphicFramePr>
        <p:xfrm>
          <a:off x="1619250" y="5157788"/>
          <a:ext cx="5976938" cy="1219200"/>
        </p:xfrm>
        <a:graphic>
          <a:graphicData uri="http://schemas.openxmlformats.org/presentationml/2006/ole">
            <p:oleObj spid="_x0000_s18438" name="Формула" r:id="rId7" imgW="1079032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  <p:bldP spid="18444" grpId="0"/>
      <p:bldP spid="18445" grpId="0"/>
      <p:bldP spid="49183" grpId="0"/>
      <p:bldP spid="49184" grpId="0"/>
      <p:bldP spid="49185" grpId="0"/>
      <p:bldP spid="491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1331913" y="981075"/>
          <a:ext cx="6492875" cy="2306638"/>
        </p:xfrm>
        <a:graphic>
          <a:graphicData uri="http://schemas.openxmlformats.org/presentationml/2006/ole">
            <p:oleObj spid="_x0000_s19458" name="Формула" r:id="rId3" imgW="1168200" imgH="419040" progId="Equation.3">
              <p:embed/>
            </p:oleObj>
          </a:graphicData>
        </a:graphic>
      </p:graphicFrame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222375" y="3860800"/>
            <a:ext cx="7921625" cy="973138"/>
            <a:chOff x="2269" y="2876"/>
            <a:chExt cx="7200" cy="4320"/>
          </a:xfrm>
        </p:grpSpPr>
        <p:sp>
          <p:nvSpPr>
            <p:cNvPr id="19476" name="AutoShape 6"/>
            <p:cNvSpPr>
              <a:spLocks noChangeAspect="1" noChangeArrowheads="1"/>
            </p:cNvSpPr>
            <p:nvPr/>
          </p:nvSpPr>
          <p:spPr bwMode="auto">
            <a:xfrm>
              <a:off x="2269" y="28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Line 7"/>
            <p:cNvSpPr>
              <a:spLocks noChangeShapeType="1"/>
            </p:cNvSpPr>
            <p:nvPr/>
          </p:nvSpPr>
          <p:spPr bwMode="auto">
            <a:xfrm flipV="1">
              <a:off x="2410" y="4270"/>
              <a:ext cx="607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7380288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х</a:t>
            </a: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4211638" y="407670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1763713" y="4076700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-10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5867400" y="40767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graphicFrame>
        <p:nvGraphicFramePr>
          <p:cNvPr id="19459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2124075" y="4005263"/>
          <a:ext cx="288925" cy="288925"/>
        </p:xfrm>
        <a:graphic>
          <a:graphicData uri="http://schemas.openxmlformats.org/presentationml/2006/ole">
            <p:oleObj spid="_x0000_s19459" name="Equation" r:id="rId4" imgW="101512" imgH="101512" progId="Equation.3">
              <p:embed/>
            </p:oleObj>
          </a:graphicData>
        </a:graphic>
      </p:graphicFrame>
      <p:graphicFrame>
        <p:nvGraphicFramePr>
          <p:cNvPr id="19460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5940425" y="4005263"/>
          <a:ext cx="287338" cy="287337"/>
        </p:xfrm>
        <a:graphic>
          <a:graphicData uri="http://schemas.openxmlformats.org/presentationml/2006/ole">
            <p:oleObj spid="_x0000_s19460" name="Equation" r:id="rId5" imgW="101512" imgH="101512" progId="Equation.3">
              <p:embed/>
            </p:oleObj>
          </a:graphicData>
        </a:graphic>
      </p:graphicFrame>
      <p:graphicFrame>
        <p:nvGraphicFramePr>
          <p:cNvPr id="19461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4284663" y="4005263"/>
          <a:ext cx="288925" cy="288925"/>
        </p:xfrm>
        <a:graphic>
          <a:graphicData uri="http://schemas.openxmlformats.org/presentationml/2006/ole">
            <p:oleObj spid="_x0000_s19461" name="Equation" r:id="rId6" imgW="101512" imgH="101512" progId="Equation.3">
              <p:embed/>
            </p:oleObj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>
            <p:ph sz="quarter" idx="4"/>
          </p:nvPr>
        </p:nvGraphicFramePr>
        <p:xfrm>
          <a:off x="4284663" y="4005263"/>
          <a:ext cx="287337" cy="287337"/>
        </p:xfrm>
        <a:graphic>
          <a:graphicData uri="http://schemas.openxmlformats.org/presentationml/2006/ole">
            <p:oleObj spid="_x0000_s19462" name="Формула" r:id="rId7" imgW="114120" imgH="114120" progId="Equation.3">
              <p:embed/>
            </p:oleObj>
          </a:graphicData>
        </a:graphic>
      </p:graphicFrame>
      <p:sp>
        <p:nvSpPr>
          <p:cNvPr id="19470" name="Rectangle 2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3511" name="Object 23"/>
          <p:cNvGraphicFramePr>
            <a:graphicFrameLocks noChangeAspect="1"/>
          </p:cNvGraphicFramePr>
          <p:nvPr/>
        </p:nvGraphicFramePr>
        <p:xfrm>
          <a:off x="1689100" y="5157788"/>
          <a:ext cx="5835650" cy="1219200"/>
        </p:xfrm>
        <a:graphic>
          <a:graphicData uri="http://schemas.openxmlformats.org/presentationml/2006/ole">
            <p:oleObj spid="_x0000_s19463" name="Формула" r:id="rId8" imgW="1054080" imgH="215640" progId="Equation.3">
              <p:embed/>
            </p:oleObj>
          </a:graphicData>
        </a:graphic>
      </p:graphicFrame>
      <p:sp>
        <p:nvSpPr>
          <p:cNvPr id="19471" name="Rectangle 24"/>
          <p:cNvSpPr>
            <a:spLocks noChangeArrowheads="1"/>
          </p:cNvSpPr>
          <p:nvPr/>
        </p:nvSpPr>
        <p:spPr bwMode="auto">
          <a:xfrm>
            <a:off x="6516688" y="357346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9472" name="Rectangle 25"/>
          <p:cNvSpPr>
            <a:spLocks noChangeArrowheads="1"/>
          </p:cNvSpPr>
          <p:nvPr/>
        </p:nvSpPr>
        <p:spPr bwMode="auto">
          <a:xfrm>
            <a:off x="5003800" y="3500438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00FF"/>
                </a:solidFill>
              </a:rPr>
              <a:t>-</a:t>
            </a:r>
            <a:r>
              <a:rPr lang="ru-RU" sz="4000"/>
              <a:t> </a:t>
            </a:r>
          </a:p>
        </p:txBody>
      </p:sp>
      <p:sp>
        <p:nvSpPr>
          <p:cNvPr id="19473" name="Rectangle 26"/>
          <p:cNvSpPr>
            <a:spLocks noChangeArrowheads="1"/>
          </p:cNvSpPr>
          <p:nvPr/>
        </p:nvSpPr>
        <p:spPr bwMode="auto">
          <a:xfrm>
            <a:off x="3059113" y="357346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9474" name="Rectangle 27"/>
          <p:cNvSpPr>
            <a:spLocks noChangeArrowheads="1"/>
          </p:cNvSpPr>
          <p:nvPr/>
        </p:nvSpPr>
        <p:spPr bwMode="auto">
          <a:xfrm>
            <a:off x="1403350" y="35734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9475" name="Rectangle 28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00FF"/>
                </a:solidFill>
                <a:latin typeface="Times New Roman" pitchFamily="18" charset="0"/>
              </a:rPr>
              <a:t>Решите неравенство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7" grpId="0"/>
      <p:bldP spid="19468" grpId="0"/>
      <p:bldP spid="19469" grpId="0"/>
      <p:bldP spid="19471" grpId="0"/>
      <p:bldP spid="19472" grpId="0"/>
      <p:bldP spid="19473" grpId="0"/>
      <p:bldP spid="194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27088" y="3644900"/>
            <a:ext cx="7632700" cy="973138"/>
            <a:chOff x="2269" y="2876"/>
            <a:chExt cx="7200" cy="4320"/>
          </a:xfrm>
        </p:grpSpPr>
        <p:sp>
          <p:nvSpPr>
            <p:cNvPr id="21524" name="AutoShape 5"/>
            <p:cNvSpPr>
              <a:spLocks noChangeAspect="1" noChangeArrowheads="1"/>
            </p:cNvSpPr>
            <p:nvPr/>
          </p:nvSpPr>
          <p:spPr bwMode="auto">
            <a:xfrm>
              <a:off x="2269" y="28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6"/>
            <p:cNvSpPr>
              <a:spLocks noChangeShapeType="1"/>
            </p:cNvSpPr>
            <p:nvPr/>
          </p:nvSpPr>
          <p:spPr bwMode="auto">
            <a:xfrm flipV="1">
              <a:off x="2410" y="4270"/>
              <a:ext cx="607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5" name="Rectangle 7"/>
          <p:cNvSpPr>
            <a:spLocks noChangeArrowheads="1"/>
          </p:cNvSpPr>
          <p:nvPr/>
        </p:nvSpPr>
        <p:spPr bwMode="auto">
          <a:xfrm>
            <a:off x="7164388" y="37893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х</a:t>
            </a:r>
          </a:p>
        </p:txBody>
      </p:sp>
      <p:sp>
        <p:nvSpPr>
          <p:cNvPr id="21516" name="Rectangle 8"/>
          <p:cNvSpPr>
            <a:spLocks noChangeArrowheads="1"/>
          </p:cNvSpPr>
          <p:nvPr/>
        </p:nvSpPr>
        <p:spPr bwMode="auto">
          <a:xfrm>
            <a:off x="5867400" y="39370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517" name="Rectangle 9"/>
          <p:cNvSpPr>
            <a:spLocks noChangeArrowheads="1"/>
          </p:cNvSpPr>
          <p:nvPr/>
        </p:nvSpPr>
        <p:spPr bwMode="auto">
          <a:xfrm flipH="1">
            <a:off x="3779838" y="3933825"/>
            <a:ext cx="366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1518" name="Rectangle 10"/>
          <p:cNvSpPr>
            <a:spLocks noChangeArrowheads="1"/>
          </p:cNvSpPr>
          <p:nvPr/>
        </p:nvSpPr>
        <p:spPr bwMode="auto">
          <a:xfrm>
            <a:off x="2339975" y="3933825"/>
            <a:ext cx="311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21506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2425700" y="2643188"/>
          <a:ext cx="101600" cy="101600"/>
        </p:xfrm>
        <a:graphic>
          <a:graphicData uri="http://schemas.openxmlformats.org/presentationml/2006/ole">
            <p:oleObj spid="_x0000_s21506" name="Equation" r:id="rId3" imgW="101512" imgH="101512" progId="Equation.3">
              <p:embed/>
            </p:oleObj>
          </a:graphicData>
        </a:graphic>
      </p:graphicFrame>
      <p:graphicFrame>
        <p:nvGraphicFramePr>
          <p:cNvPr id="21507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3779838" y="3789363"/>
          <a:ext cx="287337" cy="287337"/>
        </p:xfrm>
        <a:graphic>
          <a:graphicData uri="http://schemas.openxmlformats.org/presentationml/2006/ole">
            <p:oleObj spid="_x0000_s21507" name="Equation" r:id="rId4" imgW="101512" imgH="101512" progId="Equation.3">
              <p:embed/>
            </p:oleObj>
          </a:graphicData>
        </a:graphic>
      </p:graphicFrame>
      <p:graphicFrame>
        <p:nvGraphicFramePr>
          <p:cNvPr id="21508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2411413" y="3775075"/>
          <a:ext cx="288925" cy="288925"/>
        </p:xfrm>
        <a:graphic>
          <a:graphicData uri="http://schemas.openxmlformats.org/presentationml/2006/ole">
            <p:oleObj spid="_x0000_s21508" name="Equation" r:id="rId5" imgW="101512" imgH="101512" progId="Equation.3">
              <p:embed/>
            </p:oleObj>
          </a:graphicData>
        </a:graphic>
      </p:graphicFrame>
      <p:graphicFrame>
        <p:nvGraphicFramePr>
          <p:cNvPr id="77838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2411413" y="3789363"/>
          <a:ext cx="288925" cy="288925"/>
        </p:xfrm>
        <a:graphic>
          <a:graphicData uri="http://schemas.openxmlformats.org/presentationml/2006/ole">
            <p:oleObj spid="_x0000_s21509" name="Формула" r:id="rId6" imgW="114120" imgH="114120" progId="Equation.3">
              <p:embed/>
            </p:oleObj>
          </a:graphicData>
        </a:graphic>
      </p:graphicFrame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3779838" y="3789363"/>
          <a:ext cx="287337" cy="287337"/>
        </p:xfrm>
        <a:graphic>
          <a:graphicData uri="http://schemas.openxmlformats.org/presentationml/2006/ole">
            <p:oleObj spid="_x0000_s21510" name="Формула" r:id="rId7" imgW="114120" imgH="114120" progId="Equation.3">
              <p:embed/>
            </p:oleObj>
          </a:graphicData>
        </a:graphic>
      </p:graphicFrame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1893888" y="5121275"/>
          <a:ext cx="4851400" cy="1146175"/>
        </p:xfrm>
        <a:graphic>
          <a:graphicData uri="http://schemas.openxmlformats.org/presentationml/2006/ole">
            <p:oleObj spid="_x0000_s21511" name="Формула" r:id="rId8" imgW="876240" imgH="203040" progId="Equation.3">
              <p:embed/>
            </p:oleObj>
          </a:graphicData>
        </a:graphic>
      </p:graphicFrame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4787900" y="335756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1520" name="Rectangle 18"/>
          <p:cNvSpPr>
            <a:spLocks noChangeArrowheads="1"/>
          </p:cNvSpPr>
          <p:nvPr/>
        </p:nvSpPr>
        <p:spPr bwMode="auto">
          <a:xfrm>
            <a:off x="1476375" y="335756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1521" name="Rectangle 19"/>
          <p:cNvSpPr>
            <a:spLocks noChangeArrowheads="1"/>
          </p:cNvSpPr>
          <p:nvPr/>
        </p:nvSpPr>
        <p:spPr bwMode="auto">
          <a:xfrm>
            <a:off x="6588125" y="3357563"/>
            <a:ext cx="288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1522" name="Rectangle 20"/>
          <p:cNvSpPr>
            <a:spLocks noChangeArrowheads="1"/>
          </p:cNvSpPr>
          <p:nvPr/>
        </p:nvSpPr>
        <p:spPr bwMode="auto">
          <a:xfrm>
            <a:off x="2987675" y="33575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</a:rPr>
              <a:t>-</a:t>
            </a:r>
          </a:p>
        </p:txBody>
      </p:sp>
      <p:graphicFrame>
        <p:nvGraphicFramePr>
          <p:cNvPr id="21512" name="Object 22"/>
          <p:cNvGraphicFramePr>
            <a:graphicFrameLocks noChangeAspect="1"/>
          </p:cNvGraphicFramePr>
          <p:nvPr/>
        </p:nvGraphicFramePr>
        <p:xfrm>
          <a:off x="2093913" y="1036638"/>
          <a:ext cx="4667250" cy="2389187"/>
        </p:xfrm>
        <a:graphic>
          <a:graphicData uri="http://schemas.openxmlformats.org/presentationml/2006/ole">
            <p:oleObj spid="_x0000_s21512" name="Формула" r:id="rId9" imgW="685800" imgH="355320" progId="Equation.3">
              <p:embed/>
            </p:oleObj>
          </a:graphicData>
        </a:graphic>
      </p:graphicFrame>
      <p:sp>
        <p:nvSpPr>
          <p:cNvPr id="21523" name="Rectangle 23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00FF"/>
                </a:solidFill>
                <a:latin typeface="Times New Roman" pitchFamily="18" charset="0"/>
              </a:rPr>
              <a:t>Решите неравенство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102267" y="853951"/>
          <a:ext cx="6122987" cy="2322513"/>
        </p:xfrm>
        <a:graphic>
          <a:graphicData uri="http://schemas.openxmlformats.org/presentationml/2006/ole">
            <p:oleObj spid="_x0000_s22530" name="Формула" r:id="rId3" imgW="1104840" imgH="419040" progId="Equation.3">
              <p:embed/>
            </p:oleObj>
          </a:graphicData>
        </a:graphic>
      </p:graphicFrame>
      <p:graphicFrame>
        <p:nvGraphicFramePr>
          <p:cNvPr id="22533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4211638" y="3644900"/>
          <a:ext cx="288925" cy="288925"/>
        </p:xfrm>
        <a:graphic>
          <a:graphicData uri="http://schemas.openxmlformats.org/presentationml/2006/ole">
            <p:oleObj spid="_x0000_s22533" name="Equation" r:id="rId4" imgW="101512" imgH="101512" progId="Equation.3">
              <p:embed/>
            </p:oleObj>
          </a:graphicData>
        </a:graphic>
      </p:graphicFrame>
      <p:graphicFrame>
        <p:nvGraphicFramePr>
          <p:cNvPr id="22532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2987675" y="3644900"/>
          <a:ext cx="288925" cy="288925"/>
        </p:xfrm>
        <a:graphic>
          <a:graphicData uri="http://schemas.openxmlformats.org/presentationml/2006/ole">
            <p:oleObj spid="_x0000_s22532" name="Equation" r:id="rId5" imgW="101512" imgH="101512" progId="Equation.3">
              <p:embed/>
            </p:oleObj>
          </a:graphicData>
        </a:graphic>
      </p:graphicFrame>
      <p:graphicFrame>
        <p:nvGraphicFramePr>
          <p:cNvPr id="22534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6011863" y="3644900"/>
          <a:ext cx="287337" cy="287338"/>
        </p:xfrm>
        <a:graphic>
          <a:graphicData uri="http://schemas.openxmlformats.org/presentationml/2006/ole">
            <p:oleObj spid="_x0000_s22534" name="Equation" r:id="rId6" imgW="101512" imgH="101512" progId="Equation.3">
              <p:embed/>
            </p:oleObj>
          </a:graphicData>
        </a:graphic>
      </p:graphicFrame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1511300" y="3500438"/>
            <a:ext cx="7632700" cy="973137"/>
            <a:chOff x="2269" y="2876"/>
            <a:chExt cx="7200" cy="4320"/>
          </a:xfrm>
        </p:grpSpPr>
        <p:sp>
          <p:nvSpPr>
            <p:cNvPr id="22545" name="AutoShape 7"/>
            <p:cNvSpPr>
              <a:spLocks noChangeAspect="1" noChangeArrowheads="1"/>
            </p:cNvSpPr>
            <p:nvPr/>
          </p:nvSpPr>
          <p:spPr bwMode="auto">
            <a:xfrm>
              <a:off x="2269" y="28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Line 8"/>
            <p:cNvSpPr>
              <a:spLocks noChangeShapeType="1"/>
            </p:cNvSpPr>
            <p:nvPr/>
          </p:nvSpPr>
          <p:spPr bwMode="auto">
            <a:xfrm flipV="1">
              <a:off x="2410" y="4270"/>
              <a:ext cx="607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7596188" y="36449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х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5940425" y="3789363"/>
            <a:ext cx="48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2771775" y="3716338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4140200" y="3716338"/>
            <a:ext cx="503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57368" name="Object 24"/>
          <p:cNvGraphicFramePr>
            <a:graphicFrameLocks noChangeAspect="1"/>
          </p:cNvGraphicFramePr>
          <p:nvPr/>
        </p:nvGraphicFramePr>
        <p:xfrm>
          <a:off x="2540000" y="5084763"/>
          <a:ext cx="4570413" cy="1219200"/>
        </p:xfrm>
        <a:graphic>
          <a:graphicData uri="http://schemas.openxmlformats.org/presentationml/2006/ole">
            <p:oleObj spid="_x0000_s22531" name="Формула" r:id="rId7" imgW="825480" imgH="215640" progId="Equation.3">
              <p:embed/>
            </p:oleObj>
          </a:graphicData>
        </a:graphic>
      </p:graphicFrame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2124075" y="3284538"/>
            <a:ext cx="288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6732588" y="3284538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5003800" y="328453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3635375" y="328453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2544" name="Rectangle 29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00FF"/>
                </a:solidFill>
                <a:latin typeface="Times New Roman" pitchFamily="18" charset="0"/>
              </a:rPr>
              <a:t>Решите неравенство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694665" y="754292"/>
            <a:ext cx="4975642" cy="1584325"/>
          </a:xfrm>
          <a:prstGeom prst="flowChartAlternateProcess">
            <a:avLst/>
          </a:prstGeom>
          <a:noFill/>
          <a:ln w="76200" cmpd="tri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348407" y="1014582"/>
            <a:ext cx="3832225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600" b="1" i="1" dirty="0">
                <a:solidFill>
                  <a:srgbClr val="0000FF"/>
                </a:solidFill>
                <a:latin typeface="Times New Roman" pitchFamily="18" charset="0"/>
              </a:rPr>
              <a:t>НЕЛЬЗЯ!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597980" y="3266737"/>
            <a:ext cx="3142696" cy="1953334"/>
          </a:xfrm>
          <a:prstGeom prst="flowChartAlternateProcess">
            <a:avLst/>
          </a:prstGeom>
          <a:noFill/>
          <a:ln w="76200" cmpd="tri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71348" y="3389018"/>
            <a:ext cx="2911876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i="1" dirty="0" err="1">
                <a:solidFill>
                  <a:srgbClr val="0000FF"/>
                </a:solidFill>
                <a:latin typeface="Times New Roman" pitchFamily="18" charset="0"/>
              </a:rPr>
              <a:t>Домножать</a:t>
            </a:r>
            <a:r>
              <a:rPr lang="ru-RU" sz="2800" i="1" dirty="0">
                <a:solidFill>
                  <a:srgbClr val="0000FF"/>
                </a:solidFill>
                <a:latin typeface="Times New Roman" pitchFamily="18" charset="0"/>
              </a:rPr>
              <a:t> на</a:t>
            </a:r>
          </a:p>
          <a:p>
            <a:pPr algn="ctr"/>
            <a:r>
              <a:rPr lang="ru-RU" sz="2800" i="1" dirty="0">
                <a:solidFill>
                  <a:srgbClr val="0000FF"/>
                </a:solidFill>
                <a:latin typeface="Times New Roman" pitchFamily="18" charset="0"/>
              </a:rPr>
              <a:t>знаменатель, </a:t>
            </a:r>
            <a:endParaRPr lang="ru-RU" sz="2800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</a:rPr>
              <a:t>содержащий </a:t>
            </a:r>
          </a:p>
          <a:p>
            <a:pPr algn="ctr"/>
            <a:r>
              <a:rPr lang="ru-RU" sz="2800" i="1" dirty="0" smtClean="0">
                <a:solidFill>
                  <a:srgbClr val="0000FF"/>
                </a:solidFill>
                <a:latin typeface="Times New Roman" pitchFamily="18" charset="0"/>
              </a:rPr>
              <a:t>неизвестное</a:t>
            </a:r>
            <a:endParaRPr lang="ru-RU" sz="28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699464" y="3240997"/>
            <a:ext cx="3036163" cy="1925807"/>
          </a:xfrm>
          <a:prstGeom prst="flowChartAlternateProcess">
            <a:avLst/>
          </a:prstGeom>
          <a:noFill/>
          <a:ln w="76200" cmpd="tri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947669" y="3507744"/>
            <a:ext cx="2462661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i="1" dirty="0">
                <a:solidFill>
                  <a:srgbClr val="0000FF"/>
                </a:solidFill>
                <a:latin typeface="Times New Roman" pitchFamily="18" charset="0"/>
              </a:rPr>
              <a:t>Сокращать на</a:t>
            </a:r>
          </a:p>
          <a:p>
            <a:pPr algn="ctr"/>
            <a:r>
              <a:rPr lang="ru-RU" sz="2800" i="1" dirty="0">
                <a:solidFill>
                  <a:srgbClr val="0000FF"/>
                </a:solidFill>
                <a:latin typeface="Times New Roman" pitchFamily="18" charset="0"/>
              </a:rPr>
              <a:t> одинаковые</a:t>
            </a:r>
          </a:p>
          <a:p>
            <a:pPr algn="ctr"/>
            <a:r>
              <a:rPr lang="ru-RU" sz="2800" i="1" dirty="0">
                <a:solidFill>
                  <a:srgbClr val="0000FF"/>
                </a:solidFill>
                <a:latin typeface="Times New Roman" pitchFamily="18" charset="0"/>
              </a:rPr>
              <a:t>множители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142695" y="2423604"/>
            <a:ext cx="523783" cy="8078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766264" y="2389573"/>
            <a:ext cx="523783" cy="8078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/>
      <p:bldP spid="31748" grpId="0" animBg="1"/>
      <p:bldP spid="31749" grpId="0"/>
      <p:bldP spid="24582" grpId="0" animBg="1"/>
      <p:bldP spid="24583" grpId="0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2636" y="278280"/>
            <a:ext cx="5905500" cy="90805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</a:rPr>
              <a:t>Задание на дом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ru-RU" b="1" i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2771" name="Picture 3" descr="karan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652963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339975" y="2633663"/>
            <a:ext cx="4824413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1382486" y="1138558"/>
            <a:ext cx="799011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i="1" dirty="0" smtClean="0">
                <a:solidFill>
                  <a:srgbClr val="A50021"/>
                </a:solidFill>
                <a:latin typeface="Times New Roman" pitchFamily="18" charset="0"/>
              </a:rPr>
              <a:t>Учебник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Алгебра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класс», 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Ю.Н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Макарычев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 smtClean="0">
                <a:solidFill>
                  <a:srgbClr val="A50021"/>
                </a:solidFill>
                <a:latin typeface="Times New Roman" pitchFamily="18" charset="0"/>
              </a:rPr>
              <a:t>№   </a:t>
            </a:r>
            <a:r>
              <a:rPr lang="en-US" sz="6600" b="1" i="1" dirty="0">
                <a:solidFill>
                  <a:srgbClr val="A50021"/>
                </a:solidFill>
                <a:latin typeface="Times New Roman" pitchFamily="18" charset="0"/>
              </a:rPr>
              <a:t>681</a:t>
            </a:r>
            <a:r>
              <a:rPr lang="en-US" sz="6600" b="1" i="1" dirty="0">
                <a:latin typeface="Times New Roman" pitchFamily="18" charset="0"/>
              </a:rPr>
              <a:t> (4,6)</a:t>
            </a:r>
            <a:r>
              <a:rPr lang="ru-RU" sz="6600" b="1" i="1" dirty="0">
                <a:latin typeface="Times New Roman" pitchFamily="18" charset="0"/>
              </a:rPr>
              <a:t> ,</a:t>
            </a:r>
          </a:p>
          <a:p>
            <a:r>
              <a:rPr lang="ru-RU" sz="6600" b="1" i="1" dirty="0">
                <a:latin typeface="Times New Roman" pitchFamily="18" charset="0"/>
              </a:rPr>
              <a:t>     </a:t>
            </a:r>
            <a:r>
              <a:rPr lang="en-US" sz="6600" b="1" i="1" dirty="0">
                <a:latin typeface="Times New Roman" pitchFamily="18" charset="0"/>
              </a:rPr>
              <a:t>  </a:t>
            </a:r>
            <a:r>
              <a:rPr lang="ru-RU" sz="6600" b="1" i="1" dirty="0">
                <a:solidFill>
                  <a:srgbClr val="A50021"/>
                </a:solidFill>
                <a:latin typeface="Times New Roman" pitchFamily="18" charset="0"/>
              </a:rPr>
              <a:t>№ </a:t>
            </a:r>
            <a:r>
              <a:rPr lang="en-US" sz="66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ru-RU" sz="6600" b="1" i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6600" b="1" i="1" dirty="0">
                <a:solidFill>
                  <a:srgbClr val="A50021"/>
                </a:solidFill>
                <a:latin typeface="Times New Roman" pitchFamily="18" charset="0"/>
              </a:rPr>
              <a:t>682</a:t>
            </a:r>
            <a:r>
              <a:rPr lang="en-US" sz="6600" b="1" i="1" dirty="0">
                <a:latin typeface="Times New Roman" pitchFamily="18" charset="0"/>
              </a:rPr>
              <a:t>  (2,4)</a:t>
            </a:r>
            <a:r>
              <a:rPr lang="ru-RU" sz="6600" b="1" i="1" dirty="0">
                <a:latin typeface="Times New Roman" pitchFamily="18" charset="0"/>
              </a:rPr>
              <a:t>,</a:t>
            </a:r>
          </a:p>
          <a:p>
            <a:r>
              <a:rPr lang="ru-RU" sz="6600" b="1" i="1" dirty="0">
                <a:latin typeface="Times New Roman" pitchFamily="18" charset="0"/>
              </a:rPr>
              <a:t>         </a:t>
            </a:r>
            <a:r>
              <a:rPr lang="en-US" sz="6600" b="1" i="1" dirty="0">
                <a:latin typeface="Times New Roman" pitchFamily="18" charset="0"/>
              </a:rPr>
              <a:t>    </a:t>
            </a:r>
            <a:r>
              <a:rPr lang="ru-RU" sz="6600" b="1" i="1" dirty="0">
                <a:latin typeface="Times New Roman" pitchFamily="18" charset="0"/>
              </a:rPr>
              <a:t> </a:t>
            </a:r>
            <a:r>
              <a:rPr lang="ru-RU" sz="6600" b="1" i="1" dirty="0">
                <a:solidFill>
                  <a:srgbClr val="A50021"/>
                </a:solidFill>
                <a:latin typeface="Times New Roman" pitchFamily="18" charset="0"/>
              </a:rPr>
              <a:t>№  </a:t>
            </a:r>
            <a:r>
              <a:rPr lang="en-US" sz="6600" b="1" i="1" dirty="0">
                <a:solidFill>
                  <a:srgbClr val="A50021"/>
                </a:solidFill>
                <a:latin typeface="Times New Roman" pitchFamily="18" charset="0"/>
              </a:rPr>
              <a:t>695</a:t>
            </a:r>
            <a:r>
              <a:rPr lang="en-US" sz="6600" b="1" i="1" dirty="0">
                <a:latin typeface="Times New Roman" pitchFamily="18" charset="0"/>
              </a:rPr>
              <a:t> (2)</a:t>
            </a:r>
            <a:r>
              <a:rPr lang="ru-RU" sz="6600" b="1" i="1" dirty="0">
                <a:latin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0244" y="1412875"/>
            <a:ext cx="4895850" cy="29527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7200" b="1" i="1" dirty="0" smtClean="0">
                <a:solidFill>
                  <a:srgbClr val="0000FF"/>
                </a:solidFill>
                <a:latin typeface="Times New Roman" pitchFamily="18" charset="0"/>
              </a:rPr>
              <a:t>Спасибо</a:t>
            </a:r>
            <a:br>
              <a:rPr lang="ru-RU" sz="7200" b="1" i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7200" b="1" i="1" dirty="0" smtClean="0">
                <a:solidFill>
                  <a:srgbClr val="0000FF"/>
                </a:solidFill>
                <a:latin typeface="Times New Roman" pitchFamily="18" charset="0"/>
              </a:rPr>
              <a:t>за работу!</a:t>
            </a:r>
          </a:p>
        </p:txBody>
      </p:sp>
      <p:pic>
        <p:nvPicPr>
          <p:cNvPr id="33795" name="Picture 3" descr="koloko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2182" y="174409"/>
            <a:ext cx="15843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765300"/>
            <a:ext cx="484505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5"/>
          <p:cNvSpPr>
            <a:spLocks noGrp="1"/>
          </p:cNvSpPr>
          <p:nvPr>
            <p:ph type="ctrTitle"/>
          </p:nvPr>
        </p:nvSpPr>
        <p:spPr>
          <a:xfrm>
            <a:off x="1289343" y="206669"/>
            <a:ext cx="7410773" cy="71660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Мозговой</a:t>
            </a:r>
            <a:r>
              <a:rPr lang="uk-UA" sz="4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штурм</a:t>
            </a:r>
            <a:endParaRPr lang="ru-RU" sz="4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7873" y="1161050"/>
            <a:ext cx="5581523" cy="574675"/>
          </a:xfrm>
        </p:spPr>
        <p:txBody>
          <a:bodyPr>
            <a:normAutofit fontScale="25000" lnSpcReduction="20000"/>
          </a:bodyPr>
          <a:lstStyle/>
          <a:p>
            <a:pPr marL="514350" indent="-514350" algn="l" eaLnBrk="1" hangingPunct="1">
              <a:buFont typeface="Wingdings 2" pitchFamily="18" charset="2"/>
              <a:buAutoNum type="arabicParenR"/>
            </a:pPr>
            <a:r>
              <a:rPr lang="ru-RU" sz="9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 такое уравнение</a:t>
            </a:r>
            <a:r>
              <a:rPr lang="uk-UA" sz="9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l" eaLnBrk="1" hangingPunct="1">
              <a:buFont typeface="Wingdings 2" pitchFamily="18" charset="2"/>
              <a:buAutoNum type="arabicParenR"/>
            </a:pPr>
            <a:r>
              <a:rPr lang="uk-UA" sz="9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sz="9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9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такое</a:t>
            </a:r>
            <a:r>
              <a:rPr lang="uk-UA" sz="9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9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неравенство</a:t>
            </a:r>
            <a:r>
              <a:rPr lang="uk-UA" sz="9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l" eaLnBrk="1" hangingPunct="1">
              <a:buFont typeface="Wingdings 2" pitchFamily="18" charset="2"/>
              <a:buAutoNum type="arabicParenR"/>
            </a:pPr>
            <a:endParaRPr lang="ru-RU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 bwMode="auto">
          <a:xfrm>
            <a:off x="1260630" y="1957111"/>
            <a:ext cx="7363417" cy="187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здесь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уравнения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А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неравенства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513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3х + 4;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2х – 5 = х;       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3х+2):х = 0;     </a:t>
            </a:r>
          </a:p>
          <a:p>
            <a:pPr marL="36513">
              <a:buClr>
                <a:schemeClr val="accent1"/>
              </a:buClr>
              <a:buSzPct val="80000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3х + 5х;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2х – 3 &lt; х – 4;  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+ 2х – 15 ≥ 0; </a:t>
            </a:r>
          </a:p>
          <a:p>
            <a:pPr marL="36513">
              <a:buClr>
                <a:schemeClr val="accent1"/>
              </a:buClr>
              <a:buSzPct val="80000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45 :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 + 3) = 5?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6"/>
          <p:cNvSpPr txBox="1">
            <a:spLocks/>
          </p:cNvSpPr>
          <p:nvPr/>
        </p:nvSpPr>
        <p:spPr>
          <a:xfrm>
            <a:off x="1358284" y="3652191"/>
            <a:ext cx="6436311" cy="504825"/>
          </a:xfrm>
          <a:prstGeom prst="rect">
            <a:avLst/>
          </a:prstGeom>
        </p:spPr>
        <p:txBody>
          <a:bodyPr lIns="182880" tIns="0"/>
          <a:lstStyle/>
          <a:p>
            <a:pPr indent="36513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называется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корнем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уравнения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36513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3600" dirty="0" err="1">
              <a:latin typeface="+mn-lt"/>
            </a:endParaRPr>
          </a:p>
        </p:txBody>
      </p:sp>
      <p:sp>
        <p:nvSpPr>
          <p:cNvPr id="12" name="Подзаголовок 6"/>
          <p:cNvSpPr txBox="1">
            <a:spLocks/>
          </p:cNvSpPr>
          <p:nvPr/>
        </p:nvSpPr>
        <p:spPr bwMode="auto">
          <a:xfrm>
            <a:off x="1331650" y="4117158"/>
            <a:ext cx="651621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>
              <a:buClr>
                <a:schemeClr val="accent1"/>
              </a:buClr>
              <a:buSzPct val="80000"/>
            </a:pP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решить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неравенство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6"/>
          <p:cNvSpPr txBox="1">
            <a:spLocks/>
          </p:cNvSpPr>
          <p:nvPr/>
        </p:nvSpPr>
        <p:spPr bwMode="auto">
          <a:xfrm>
            <a:off x="1287262" y="4715291"/>
            <a:ext cx="703111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Сформулируйте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условие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равенства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нулю </a:t>
            </a:r>
            <a:r>
              <a:rPr lang="uk-UA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рациональной</a:t>
            </a:r>
            <a:r>
              <a:rPr lang="uk-U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дроби.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57188" y="433388"/>
            <a:ext cx="873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400" b="1">
                <a:ea typeface="Calibri" pitchFamily="34" charset="0"/>
                <a:cs typeface="Times New Roman" pitchFamily="18" charset="0"/>
              </a:rPr>
              <a:t>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244709" y="153402"/>
            <a:ext cx="7899291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обе части уравнения являются рациональным выражением, то такое уравнение называют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рациональным уравнением.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685925" y="1628775"/>
            <a:ext cx="7072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Рациональные уравнения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3448504" y="2172381"/>
            <a:ext cx="504825" cy="431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59059" y="2171020"/>
            <a:ext cx="574675" cy="5048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488215" y="2620995"/>
            <a:ext cx="37627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Целые рациональные </a:t>
            </a:r>
          </a:p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уравнения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536266" y="2552598"/>
            <a:ext cx="3814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Дробно-рациональные уравнения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88879" y="3568602"/>
          <a:ext cx="2763838" cy="3095625"/>
        </p:xfrm>
        <a:graphic>
          <a:graphicData uri="http://schemas.openxmlformats.org/presentationml/2006/ole">
            <p:oleObj spid="_x0000_s2050" name="Формула" r:id="rId3" imgW="952200" imgH="106668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02347" y="3471797"/>
          <a:ext cx="2700337" cy="3097212"/>
        </p:xfrm>
        <a:graphic>
          <a:graphicData uri="http://schemas.openxmlformats.org/presentationml/2006/ole">
            <p:oleObj spid="_x0000_s2051" name="Формула" r:id="rId4" imgW="977760" imgH="12315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 animBg="1"/>
      <p:bldP spid="4114" grpId="0" animBg="1"/>
      <p:bldP spid="4115" grpId="0"/>
      <p:bldP spid="4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435963" y="2393364"/>
            <a:ext cx="750093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= 0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называют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дробно-рациональным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уравнением, если 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дробным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 то есть содержит деление на выражение с переменными).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14"/>
          <p:cNvSpPr>
            <a:spLocks noGrp="1"/>
          </p:cNvSpPr>
          <p:nvPr>
            <p:ph type="title" sz="quarter"/>
          </p:nvPr>
        </p:nvSpPr>
        <p:spPr>
          <a:xfrm>
            <a:off x="2419397" y="283516"/>
            <a:ext cx="5339687" cy="5619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Распознай уравнения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23850" y="1125538"/>
          <a:ext cx="1657350" cy="1117600"/>
        </p:xfrm>
        <a:graphic>
          <a:graphicData uri="http://schemas.openxmlformats.org/presentationml/2006/ole">
            <p:oleObj spid="_x0000_s3074" name="Формула" r:id="rId3" imgW="583920" imgH="393480" progId="Equation.3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3850" y="2636838"/>
          <a:ext cx="1657350" cy="1008062"/>
        </p:xfrm>
        <a:graphic>
          <a:graphicData uri="http://schemas.openxmlformats.org/presentationml/2006/ole">
            <p:oleObj spid="_x0000_s3075" name="Формула" r:id="rId4" imgW="647640" imgH="393480" progId="Equation.3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323850" y="3933825"/>
          <a:ext cx="3671888" cy="1236663"/>
        </p:xfrm>
        <a:graphic>
          <a:graphicData uri="http://schemas.openxmlformats.org/presentationml/2006/ole">
            <p:oleObj spid="_x0000_s3076" name="Формула" r:id="rId5" imgW="1244520" imgH="419040" progId="Equation.3">
              <p:embed/>
            </p:oleObj>
          </a:graphicData>
        </a:graphic>
      </p:graphicFrame>
      <p:graphicFrame>
        <p:nvGraphicFramePr>
          <p:cNvPr id="3077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325438" y="5445125"/>
          <a:ext cx="2373312" cy="1103313"/>
        </p:xfrm>
        <a:graphic>
          <a:graphicData uri="http://schemas.openxmlformats.org/presentationml/2006/ole">
            <p:oleObj spid="_x0000_s3077" name="Формула" r:id="rId6" imgW="901440" imgH="419040" progId="Equation.3">
              <p:embed/>
            </p:oleObj>
          </a:graphicData>
        </a:graphic>
      </p:graphicFrame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2484438" y="2997200"/>
            <a:ext cx="554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</a:rPr>
              <a:t>- целое рациональное уравнение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2411413" y="1484313"/>
            <a:ext cx="582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</a:rPr>
              <a:t>- дробно-рациональное уравнение</a:t>
            </a: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4021138" y="4149725"/>
            <a:ext cx="39401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  <a:defRPr/>
            </a:pPr>
            <a:r>
              <a:rPr lang="ru-RU" sz="2800" dirty="0">
                <a:latin typeface="+mn-lt"/>
              </a:rPr>
              <a:t>дробно-рациональное</a:t>
            </a:r>
          </a:p>
          <a:p>
            <a:pPr>
              <a:defRPr/>
            </a:pPr>
            <a:r>
              <a:rPr lang="ru-RU" sz="2800" dirty="0">
                <a:latin typeface="+mn-lt"/>
              </a:rPr>
              <a:t> уравнение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2916238" y="5805488"/>
            <a:ext cx="554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</a:rPr>
              <a:t>- целое рациональное уравнение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/>
      <p:bldP spid="50193" grpId="0"/>
      <p:bldP spid="50194" grpId="0"/>
      <p:bldP spid="50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388" y="285750"/>
            <a:ext cx="7610662" cy="1081088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решения дробно-рациональных уравнений</a:t>
            </a:r>
            <a:endParaRPr lang="ru-RU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9323" y="1196789"/>
            <a:ext cx="7405407" cy="55006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800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Перенести все члены уравнения в одну часть.</a:t>
            </a: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Привести уравнение к виду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Составить и решить систему</a:t>
            </a:r>
          </a:p>
          <a:p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Записать ответ</a:t>
            </a:r>
          </a:p>
          <a:p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Примечание: не следует записывать в ответ посторонние корни</a:t>
            </a:r>
          </a:p>
          <a:p>
            <a:endParaRPr lang="ru-RU" dirty="0" smtClean="0">
              <a:solidFill>
                <a:srgbClr val="0000FF"/>
              </a:solidFill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 sz="2400" dirty="0" smtClean="0">
              <a:solidFill>
                <a:srgbClr val="0000FF"/>
              </a:solidFill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00750" y="2071688"/>
          <a:ext cx="1511300" cy="1096962"/>
        </p:xfrm>
        <a:graphic>
          <a:graphicData uri="http://schemas.openxmlformats.org/presentationml/2006/ole">
            <p:oleObj spid="_x0000_s4098" name="Формула" r:id="rId3" imgW="583920" imgH="431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43625" y="3214688"/>
          <a:ext cx="1743075" cy="1163637"/>
        </p:xfrm>
        <a:graphic>
          <a:graphicData uri="http://schemas.openxmlformats.org/presentationml/2006/ole">
            <p:oleObj spid="_x0000_s4099" name="Equation" r:id="rId4" imgW="672840" imgH="457200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852256"/>
            <a:ext cx="9037638" cy="600574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107950" y="0"/>
            <a:ext cx="9036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Отклонение от алгоритма может привести к  приобретению посторонних корней данного уравнения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95288" y="1125538"/>
          <a:ext cx="2420937" cy="904875"/>
        </p:xfrm>
        <a:graphic>
          <a:graphicData uri="http://schemas.openxmlformats.org/presentationml/2006/ole">
            <p:oleObj spid="_x0000_s5122" name="Equation" r:id="rId3" imgW="1054080" imgH="393480" progId="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468313" y="2133600"/>
          <a:ext cx="2951162" cy="925513"/>
        </p:xfrm>
        <a:graphic>
          <a:graphicData uri="http://schemas.openxmlformats.org/presentationml/2006/ole">
            <p:oleObj spid="_x0000_s5123" name="Формула" r:id="rId4" imgW="1257120" imgH="393480" progId="Equation.3">
              <p:embed/>
            </p:oleObj>
          </a:graphicData>
        </a:graphic>
      </p:graphicFrame>
      <p:sp>
        <p:nvSpPr>
          <p:cNvPr id="18447" name="Freeform 15"/>
          <p:cNvSpPr>
            <a:spLocks/>
          </p:cNvSpPr>
          <p:nvPr/>
        </p:nvSpPr>
        <p:spPr bwMode="auto">
          <a:xfrm>
            <a:off x="2484438" y="2060575"/>
            <a:ext cx="719137" cy="360363"/>
          </a:xfrm>
          <a:custGeom>
            <a:avLst/>
            <a:gdLst>
              <a:gd name="T0" fmla="*/ 0 w 408"/>
              <a:gd name="T1" fmla="*/ 0 h 182"/>
              <a:gd name="T2" fmla="*/ 2147483647 w 408"/>
              <a:gd name="T3" fmla="*/ 2147483647 h 182"/>
              <a:gd name="T4" fmla="*/ 2147483647 w 408"/>
              <a:gd name="T5" fmla="*/ 2147483647 h 182"/>
              <a:gd name="T6" fmla="*/ 0 60000 65536"/>
              <a:gd name="T7" fmla="*/ 0 60000 65536"/>
              <a:gd name="T8" fmla="*/ 0 60000 65536"/>
              <a:gd name="T9" fmla="*/ 0 w 408"/>
              <a:gd name="T10" fmla="*/ 0 h 182"/>
              <a:gd name="T11" fmla="*/ 408 w 408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182">
                <a:moveTo>
                  <a:pt x="0" y="0"/>
                </a:moveTo>
                <a:cubicBezTo>
                  <a:pt x="11" y="53"/>
                  <a:pt x="23" y="106"/>
                  <a:pt x="91" y="136"/>
                </a:cubicBezTo>
                <a:cubicBezTo>
                  <a:pt x="159" y="166"/>
                  <a:pt x="355" y="174"/>
                  <a:pt x="408" y="18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555875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 - 3</a:t>
            </a:r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107950" y="2997200"/>
          <a:ext cx="3744913" cy="957263"/>
        </p:xfrm>
        <a:graphic>
          <a:graphicData uri="http://schemas.openxmlformats.org/presentationml/2006/ole">
            <p:oleObj spid="_x0000_s5124" name="Формула" r:id="rId5" imgW="1638000" imgH="419040" progId="Equation.3">
              <p:embed/>
            </p:oleObj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2035175" y="3716338"/>
          <a:ext cx="2320925" cy="2070100"/>
        </p:xfrm>
        <a:graphic>
          <a:graphicData uri="http://schemas.openxmlformats.org/presentationml/2006/ole">
            <p:oleObj spid="_x0000_s5125" name="Equation" r:id="rId6" imgW="939600" imgH="838080" progId="">
              <p:embed/>
            </p:oleObj>
          </a:graphicData>
        </a:graphic>
      </p:graphicFrame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79388" y="5661025"/>
            <a:ext cx="4392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 = </a:t>
            </a:r>
            <a:r>
              <a:rPr lang="ru-RU" sz="2400"/>
              <a:t>3 обращает знаменатель в нуль, значит уравнение корней не имеет</a:t>
            </a:r>
            <a:r>
              <a:rPr lang="ru-RU"/>
              <a:t>.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572000" y="1196975"/>
            <a:ext cx="0" cy="518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716463" y="1928813"/>
            <a:ext cx="4248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Сократим дробь в левой части уравнения на (х – 3) </a:t>
            </a:r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5292725" y="3071813"/>
          <a:ext cx="2420938" cy="904875"/>
        </p:xfrm>
        <a:graphic>
          <a:graphicData uri="http://schemas.openxmlformats.org/presentationml/2006/ole">
            <p:oleObj spid="_x0000_s5126" name="Формула" r:id="rId7" imgW="1054080" imgH="393480" progId="Equation.3">
              <p:embed/>
            </p:oleObj>
          </a:graphicData>
        </a:graphic>
      </p:graphicFrame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6227763" y="3143250"/>
            <a:ext cx="936625" cy="3587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5867400" y="3714750"/>
            <a:ext cx="865188" cy="2159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5580063" y="4244975"/>
          <a:ext cx="1366837" cy="1041400"/>
        </p:xfrm>
        <a:graphic>
          <a:graphicData uri="http://schemas.openxmlformats.org/presentationml/2006/ole">
            <p:oleObj spid="_x0000_s5127" name="Формула" r:id="rId8" imgW="533160" imgH="406080" progId="Equation.3">
              <p:embed/>
            </p:oleObj>
          </a:graphicData>
        </a:graphic>
      </p:graphicFrame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716463" y="5443538"/>
            <a:ext cx="43195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00000"/>
                </a:solidFill>
              </a:rPr>
              <a:t>При таком «способе решения» мы получили посторонний корень.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395288" y="1052513"/>
            <a:ext cx="2520950" cy="936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TextBox 18"/>
          <p:cNvSpPr txBox="1">
            <a:spLocks noChangeArrowheads="1"/>
          </p:cNvSpPr>
          <p:nvPr/>
        </p:nvSpPr>
        <p:spPr bwMode="auto">
          <a:xfrm>
            <a:off x="4714875" y="1071563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Отклонимся от алгоритма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  <p:bldP spid="18448" grpId="0"/>
      <p:bldP spid="18451" grpId="0"/>
      <p:bldP spid="18452" grpId="0" animBg="1"/>
      <p:bldP spid="18455" grpId="0" animBg="1"/>
      <p:bldP spid="18456" grpId="0" animBg="1"/>
      <p:bldP spid="184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37591" y="144987"/>
            <a:ext cx="800640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Решаем </a:t>
            </a:r>
            <a:r>
              <a:rPr lang="ru-RU" sz="2800" b="1" dirty="0" smtClean="0"/>
              <a:t>целое </a:t>
            </a:r>
            <a:r>
              <a:rPr lang="ru-RU" sz="2800" b="1" dirty="0" smtClean="0"/>
              <a:t>рациональное  </a:t>
            </a:r>
            <a:r>
              <a:rPr lang="ru-RU" sz="2800" b="1" dirty="0"/>
              <a:t>уравнение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242999" y="5929313"/>
            <a:ext cx="2061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1,5</a:t>
            </a:r>
            <a:r>
              <a:rPr lang="ru-RU" sz="2400" dirty="0"/>
              <a:t>.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572180" y="872539"/>
            <a:ext cx="5643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Пример:       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                     </a:t>
            </a:r>
            <a:br>
              <a:rPr lang="ru-RU" sz="2400" dirty="0"/>
            </a:br>
            <a:r>
              <a:rPr lang="ru-RU" sz="2400" dirty="0"/>
              <a:t>  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      </a:t>
            </a:r>
          </a:p>
        </p:txBody>
      </p:sp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0" y="0"/>
            <a:ext cx="63500" cy="477838"/>
          </a:xfrm>
          <a:prstGeom prst="rect">
            <a:avLst/>
          </a:prstGeom>
          <a:solidFill>
            <a:srgbClr val="AAAAAA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198375" anchor="ctr">
            <a:spAutoFit/>
          </a:bodyPr>
          <a:lstStyle/>
          <a:p>
            <a:pPr eaLnBrk="0" hangingPunct="0"/>
            <a:r>
              <a:rPr lang="ru-RU">
                <a:solidFill>
                  <a:srgbClr val="000000"/>
                </a:solidFill>
              </a:rPr>
              <a:t> </a:t>
            </a:r>
            <a:endParaRPr lang="ru-RU"/>
          </a:p>
        </p:txBody>
      </p:sp>
      <p:graphicFrame>
        <p:nvGraphicFramePr>
          <p:cNvPr id="29706" name="Object 4"/>
          <p:cNvGraphicFramePr>
            <a:graphicFrameLocks noChangeAspect="1"/>
          </p:cNvGraphicFramePr>
          <p:nvPr/>
        </p:nvGraphicFramePr>
        <p:xfrm>
          <a:off x="3519996" y="1204311"/>
          <a:ext cx="2803525" cy="1042988"/>
        </p:xfrm>
        <a:graphic>
          <a:graphicData uri="http://schemas.openxmlformats.org/presentationml/2006/ole">
            <p:oleObj spid="_x0000_s6146" name="Формула" r:id="rId3" imgW="977760" imgH="393480" progId="Equation.3">
              <p:embed/>
            </p:oleObj>
          </a:graphicData>
        </a:graphic>
      </p:graphicFrame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054903" y="2580212"/>
            <a:ext cx="457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3(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1) + 4x      5х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—————— = ——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  6                  6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1) + 4x = 5х.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3х – 3 + 4х = 5х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3х + 4х – 5х = 3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2х = 3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1,5.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162" grpId="0"/>
      <p:bldP spid="616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562</Words>
  <Application>Microsoft Office PowerPoint</Application>
  <PresentationFormat>Экран (4:3)</PresentationFormat>
  <Paragraphs>148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Тема Office</vt:lpstr>
      <vt:lpstr>Формула</vt:lpstr>
      <vt:lpstr>Equation</vt:lpstr>
      <vt:lpstr>Урок алгебры</vt:lpstr>
      <vt:lpstr> </vt:lpstr>
      <vt:lpstr>Мозговой штурм</vt:lpstr>
      <vt:lpstr>Слайд 4</vt:lpstr>
      <vt:lpstr>Уравнение y(x) = 0  называют дробно-рациональным уравнением, если выражение y(x)  является дробным  ( то есть содержит деление на выражение с переменными).          </vt:lpstr>
      <vt:lpstr>Распознай уравнения</vt:lpstr>
      <vt:lpstr>Алгоритм решения дробно-рациональных уравнений</vt:lpstr>
      <vt:lpstr>Слайд 8</vt:lpstr>
      <vt:lpstr>Слайд 9</vt:lpstr>
      <vt:lpstr>Решаем дробно-рациональное  уравнение:  Пример 1: </vt:lpstr>
      <vt:lpstr>Пример 2: </vt:lpstr>
      <vt:lpstr>Дробно-рациональное неравенство – это рациональное неравенство, хотя бы одна часть которого – дробное выражение. </vt:lpstr>
      <vt:lpstr>Алгоритм решения дробно-рациональных неравенств:</vt:lpstr>
      <vt:lpstr>Решите неравенство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Задание на дом:</vt:lpstr>
      <vt:lpstr>Спасибо за работу!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Сергей</cp:lastModifiedBy>
  <cp:revision>15</cp:revision>
  <dcterms:created xsi:type="dcterms:W3CDTF">2015-09-09T11:04:54Z</dcterms:created>
  <dcterms:modified xsi:type="dcterms:W3CDTF">2016-06-25T06:25:32Z</dcterms:modified>
</cp:coreProperties>
</file>