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66.png" ContentType="image/png"/>
  <Override PartName="/ppt/media/image65.png" ContentType="image/png"/>
  <Override PartName="/ppt/media/image64.png" ContentType="image/png"/>
  <Override PartName="/ppt/media/image63.jpeg" ContentType="image/jpeg"/>
  <Override PartName="/ppt/media/image61.png" ContentType="image/png"/>
  <Override PartName="/ppt/media/image59.jpeg" ContentType="image/jpeg"/>
  <Override PartName="/ppt/media/image58.jpeg" ContentType="image/jpeg"/>
  <Override PartName="/ppt/media/image57.jpeg" ContentType="image/jpeg"/>
  <Override PartName="/ppt/media/image50.jpeg" ContentType="image/jpeg"/>
  <Override PartName="/ppt/media/image62.jpeg" ContentType="image/jpeg"/>
  <Override PartName="/ppt/media/image2.png" ContentType="image/png"/>
  <Override PartName="/ppt/media/image49.jpeg" ContentType="image/jpeg"/>
  <Override PartName="/ppt/media/image42.png" ContentType="image/png"/>
  <Override PartName="/ppt/media/image48.jpeg" ContentType="image/jpeg"/>
  <Override PartName="/ppt/media/image39.jpeg" ContentType="image/jpeg"/>
  <Override PartName="/ppt/media/image52.jpeg" ContentType="image/jpeg"/>
  <Override PartName="/ppt/media/image28.jpeg" ContentType="image/jpeg"/>
  <Override PartName="/ppt/media/image41.jpeg" ContentType="image/jpeg"/>
  <Override PartName="/ppt/media/image38.png" ContentType="image/png"/>
  <Override PartName="/ppt/media/image21.jpeg" ContentType="image/jpeg"/>
  <Override PartName="/ppt/media/image36.png" ContentType="image/png"/>
  <Override PartName="/ppt/media/image18.png" ContentType="image/png"/>
  <Override PartName="/ppt/media/image34.jpeg" ContentType="image/jpeg"/>
  <Override PartName="/ppt/media/image44.jpeg" ContentType="image/jpeg"/>
  <Override PartName="/ppt/media/image33.jpeg" ContentType="image/jpeg"/>
  <Override PartName="/ppt/media/image35.png" ContentType="image/png"/>
  <Override PartName="/ppt/media/image53.jpeg" ContentType="image/jpeg"/>
  <Override PartName="/ppt/media/image37.png" ContentType="image/png"/>
  <Override PartName="/ppt/media/image31.jpeg" ContentType="image/jpeg"/>
  <Override PartName="/ppt/media/image3.png" ContentType="image/png"/>
  <Override PartName="/ppt/media/image17.jpeg" ContentType="image/jpeg"/>
  <Override PartName="/ppt/media/image27.jpeg" ContentType="image/jpeg"/>
  <Override PartName="/ppt/media/image25.jpeg" ContentType="image/jpeg"/>
  <Override PartName="/ppt/media/image40.png" ContentType="image/png"/>
  <Override PartName="/ppt/media/image56.png" ContentType="image/png"/>
  <Override PartName="/ppt/media/image6.png" ContentType="image/png"/>
  <Override PartName="/ppt/media/image23.jpeg" ContentType="image/jpeg"/>
  <Override PartName="/ppt/media/image20.png" ContentType="image/png"/>
  <Override PartName="/ppt/media/image19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.png" ContentType="image/png"/>
  <Override PartName="/ppt/media/image51.png" ContentType="image/png"/>
  <Override PartName="/ppt/media/image26.png" ContentType="image/png"/>
  <Override PartName="/ppt/media/image43.jpeg" ContentType="image/jpeg"/>
  <Override PartName="/ppt/media/image32.jpeg" ContentType="image/jpeg"/>
  <Override PartName="/ppt/media/image60.jpeg" ContentType="image/jpeg"/>
  <Override PartName="/ppt/media/image47.jpeg" ContentType="image/jpeg"/>
  <Override PartName="/ppt/media/image11.png" ContentType="image/png"/>
  <Override PartName="/ppt/media/image10.png" ContentType="image/png"/>
  <Override PartName="/ppt/media/image9.png" ContentType="image/png"/>
  <Override PartName="/ppt/media/image54.jpeg" ContentType="image/jpeg"/>
  <Override PartName="/ppt/media/image45.png" ContentType="image/png"/>
  <Override PartName="/ppt/media/image15.jpeg" ContentType="image/jpeg"/>
  <Override PartName="/ppt/media/image46.jpeg" ContentType="image/jpeg"/>
  <Override PartName="/ppt/media/image8.png" ContentType="image/png"/>
  <Override PartName="/ppt/media/image7.png" ContentType="image/png"/>
  <Override PartName="/ppt/media/image29.jpeg" ContentType="image/jpeg"/>
  <Override PartName="/ppt/media/image55.jpeg" ContentType="image/jpeg"/>
  <Override PartName="/ppt/media/image5.png" ContentType="image/png"/>
  <Override PartName="/ppt/media/image30.png" ContentType="image/png"/>
  <Override PartName="/ppt/media/image22.jpeg" ContentType="image/jpeg"/>
  <Override PartName="/ppt/media/image4.png" ContentType="image/png"/>
  <Override PartName="/ppt/media/image16.png" ContentType="image/png"/>
  <Override PartName="/ppt/media/image24.png" ContentType="image/png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7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56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57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9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9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5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39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240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Arial"/>
              </a:rPr>
              <a:t>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Образец подзаголовка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10D97D37-1C97-405F-965E-9EDBD1D4912E}" type="slidenum">
              <a:rPr lang="ru-RU" sz="1400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Arial"/>
              </a:rPr>
              <a:t>Образец заголовка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C9EF7037-D93B-4BB9-8FDA-D6D4501F1F8A}" type="slidenum">
              <a:rPr lang="ru-RU" sz="1400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Arial"/>
              </a:rPr>
              <a:t>Образец заголовка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ru-RU" sz="2800" strike="noStrike">
                <a:solidFill>
                  <a:srgbClr val="000000"/>
                </a:solidFill>
                <a:latin typeface="Arial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ru-RU" sz="2400" strike="noStrike">
                <a:solidFill>
                  <a:srgbClr val="000000"/>
                </a:solidFill>
                <a:latin typeface="Arial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ru-RU" sz="2000" strike="noStrike">
                <a:solidFill>
                  <a:srgbClr val="000000"/>
                </a:solidFill>
                <a:latin typeface="Arial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ru-RU" sz="2000" strike="noStrike">
                <a:solidFill>
                  <a:srgbClr val="000000"/>
                </a:solidFill>
                <a:latin typeface="Arial"/>
              </a:rPr>
              <a:t>Пятый уровень</a:t>
            </a:r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4A8E85A3-A787-4ADA-ABEE-DAA089B70735}" type="slidenum">
              <a:rPr lang="ru-RU" sz="1400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Arial"/>
              </a:rPr>
              <a:t>Образец заголовка</a:t>
            </a:r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 sz="2800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800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800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800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800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ru-RU" sz="2800" strike="noStrike">
                <a:solidFill>
                  <a:srgbClr val="000000"/>
                </a:solidFill>
                <a:latin typeface="Arial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ru-RU" sz="2400" strike="noStrike">
                <a:solidFill>
                  <a:srgbClr val="000000"/>
                </a:solidFill>
                <a:latin typeface="Arial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ru-RU" sz="2000" strike="noStrike">
                <a:solidFill>
                  <a:srgbClr val="000000"/>
                </a:solidFill>
                <a:latin typeface="Arial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ru-RU" strike="noStrike">
                <a:solidFill>
                  <a:srgbClr val="000000"/>
                </a:solidFill>
                <a:latin typeface="Arial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ru-RU" strike="noStrike">
                <a:solidFill>
                  <a:srgbClr val="000000"/>
                </a:solidFill>
                <a:latin typeface="Arial"/>
              </a:rPr>
              <a:t>Пятый уровень</a:t>
            </a:r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 sz="2800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800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800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800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800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ru-RU" sz="2800" strike="noStrike">
                <a:solidFill>
                  <a:srgbClr val="000000"/>
                </a:solidFill>
                <a:latin typeface="Arial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ru-RU" sz="2400" strike="noStrike">
                <a:solidFill>
                  <a:srgbClr val="000000"/>
                </a:solidFill>
                <a:latin typeface="Arial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ru-RU" sz="2000" strike="noStrike">
                <a:solidFill>
                  <a:srgbClr val="000000"/>
                </a:solidFill>
                <a:latin typeface="Arial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ru-RU" strike="noStrike">
                <a:solidFill>
                  <a:srgbClr val="000000"/>
                </a:solidFill>
                <a:latin typeface="Arial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ru-RU" strike="noStrike">
                <a:solidFill>
                  <a:srgbClr val="000000"/>
                </a:solidFill>
                <a:latin typeface="Arial"/>
              </a:rPr>
              <a:t>Пятый уровень</a:t>
            </a:r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22" name="PlaceHolder 5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23" name="PlaceHolder 6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095E510F-BA2D-4F51-ACD9-EE5857C1A7D6}" type="slidenum">
              <a:rPr lang="ru-RU" sz="1400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Arial"/>
              </a:rPr>
              <a:t>Образец заголовка</a:t>
            </a:r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ru-RU" sz="2800" strike="noStrike">
                <a:solidFill>
                  <a:srgbClr val="000000"/>
                </a:solidFill>
                <a:latin typeface="Arial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ru-RU" sz="2400" strike="noStrike">
                <a:solidFill>
                  <a:srgbClr val="000000"/>
                </a:solidFill>
                <a:latin typeface="Arial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ru-RU" sz="2000" strike="noStrike">
                <a:solidFill>
                  <a:srgbClr val="000000"/>
                </a:solidFill>
                <a:latin typeface="Arial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ru-RU" sz="2000" strike="noStrike">
                <a:solidFill>
                  <a:srgbClr val="000000"/>
                </a:solidFill>
                <a:latin typeface="Arial"/>
              </a:rPr>
              <a:t>Пятый уровень</a:t>
            </a:r>
            <a:endParaRPr/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218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ru-RU" sz="2800" strike="noStrike">
                <a:solidFill>
                  <a:srgbClr val="000000"/>
                </a:solidFill>
                <a:latin typeface="Arial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ru-RU" sz="2400" strike="noStrike">
                <a:solidFill>
                  <a:srgbClr val="000000"/>
                </a:solidFill>
                <a:latin typeface="Arial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ru-RU" sz="2000" strike="noStrike">
                <a:solidFill>
                  <a:srgbClr val="000000"/>
                </a:solidFill>
                <a:latin typeface="Arial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ru-RU" sz="2000" strike="noStrike">
                <a:solidFill>
                  <a:srgbClr val="000000"/>
                </a:solidFill>
                <a:latin typeface="Arial"/>
              </a:rPr>
              <a:t>Пятый уровень</a:t>
            </a:r>
            <a:endParaRPr/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648320" y="3938760"/>
            <a:ext cx="4038120" cy="21873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ru-RU" sz="2800" strike="noStrike">
                <a:solidFill>
                  <a:srgbClr val="000000"/>
                </a:solidFill>
                <a:latin typeface="Arial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ru-RU" sz="2400" strike="noStrike">
                <a:solidFill>
                  <a:srgbClr val="000000"/>
                </a:solidFill>
                <a:latin typeface="Arial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ru-RU" sz="2000" strike="noStrike">
                <a:solidFill>
                  <a:srgbClr val="000000"/>
                </a:solidFill>
                <a:latin typeface="Arial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ru-RU" sz="2000" strike="noStrike">
                <a:solidFill>
                  <a:srgbClr val="000000"/>
                </a:solidFill>
                <a:latin typeface="Arial"/>
              </a:rPr>
              <a:t>Пятый уровень</a:t>
            </a:r>
            <a:endParaRPr/>
          </a:p>
        </p:txBody>
      </p:sp>
      <p:sp>
        <p:nvSpPr>
          <p:cNvPr id="162" name="PlaceHolder 5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63" name="PlaceHolder 6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64" name="PlaceHolder 7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4B94361D-3405-4344-A70F-0394A9B6CCA9}" type="slidenum">
              <a:rPr lang="ru-RU" sz="1400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Arial"/>
              </a:rPr>
              <a:t>Образец заголовка</a:t>
            </a:r>
            <a:endParaRPr/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8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ru-RU" sz="2800" strike="noStrike">
                <a:solidFill>
                  <a:srgbClr val="000000"/>
                </a:solidFill>
                <a:latin typeface="Arial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ru-RU" sz="2400" strike="noStrike">
                <a:solidFill>
                  <a:srgbClr val="000000"/>
                </a:solidFill>
                <a:latin typeface="Arial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ru-RU" sz="2000" strike="noStrike">
                <a:solidFill>
                  <a:srgbClr val="000000"/>
                </a:solidFill>
                <a:latin typeface="Arial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ru-RU" sz="2000" strike="noStrike">
                <a:solidFill>
                  <a:srgbClr val="000000"/>
                </a:solidFill>
                <a:latin typeface="Arial"/>
              </a:rPr>
              <a:t>Пятый уровень</a:t>
            </a:r>
            <a:endParaRPr/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218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ru-RU" sz="2800" strike="noStrike">
                <a:solidFill>
                  <a:srgbClr val="000000"/>
                </a:solidFill>
                <a:latin typeface="Arial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ru-RU" sz="2400" strike="noStrike">
                <a:solidFill>
                  <a:srgbClr val="000000"/>
                </a:solidFill>
                <a:latin typeface="Arial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ru-RU" sz="2000" strike="noStrike">
                <a:solidFill>
                  <a:srgbClr val="000000"/>
                </a:solidFill>
                <a:latin typeface="Arial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ru-RU" sz="2000" strike="noStrike">
                <a:solidFill>
                  <a:srgbClr val="000000"/>
                </a:solidFill>
                <a:latin typeface="Arial"/>
              </a:rPr>
              <a:t>Пятый уровень</a:t>
            </a:r>
            <a:endParaRPr/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457200" y="3938760"/>
            <a:ext cx="4038120" cy="21873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ru-RU" sz="2800" strike="noStrike">
                <a:solidFill>
                  <a:srgbClr val="000000"/>
                </a:solidFill>
                <a:latin typeface="Arial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ru-RU" sz="2400" strike="noStrike">
                <a:solidFill>
                  <a:srgbClr val="000000"/>
                </a:solidFill>
                <a:latin typeface="Arial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ru-RU" sz="2000" strike="noStrike">
                <a:solidFill>
                  <a:srgbClr val="000000"/>
                </a:solidFill>
                <a:latin typeface="Arial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ru-RU" sz="2000" strike="noStrike">
                <a:solidFill>
                  <a:srgbClr val="000000"/>
                </a:solidFill>
                <a:latin typeface="Arial"/>
              </a:rPr>
              <a:t>Пятый уровень</a:t>
            </a:r>
            <a:endParaRPr/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4648320" y="3938760"/>
            <a:ext cx="4038120" cy="21873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ru-RU" sz="2800" strike="noStrike">
                <a:solidFill>
                  <a:srgbClr val="000000"/>
                </a:solidFill>
                <a:latin typeface="Arial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ru-RU" sz="2400" strike="noStrike">
                <a:solidFill>
                  <a:srgbClr val="000000"/>
                </a:solidFill>
                <a:latin typeface="Arial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ru-RU" sz="2000" strike="noStrike">
                <a:solidFill>
                  <a:srgbClr val="000000"/>
                </a:solidFill>
                <a:latin typeface="Arial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ru-RU" sz="2000" strike="noStrike">
                <a:solidFill>
                  <a:srgbClr val="000000"/>
                </a:solidFill>
                <a:latin typeface="Arial"/>
              </a:rPr>
              <a:t>Пятый уровень</a:t>
            </a:r>
            <a:endParaRPr/>
          </a:p>
        </p:txBody>
      </p:sp>
      <p:sp>
        <p:nvSpPr>
          <p:cNvPr id="204" name="PlaceHolder 6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05" name="PlaceHolder 7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06" name="PlaceHolder 8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72EBDBE3-6AE6-49CC-B008-A2040BE9DAF7}" type="slidenum">
              <a:rPr lang="ru-RU" sz="1400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jpeg"/><Relationship Id="rId3" Type="http://schemas.openxmlformats.org/officeDocument/2006/relationships/image" Target="../media/image40.png"/><Relationship Id="rId4" Type="http://schemas.openxmlformats.org/officeDocument/2006/relationships/image" Target="../media/image41.jpeg"/><Relationship Id="rId5" Type="http://schemas.openxmlformats.org/officeDocument/2006/relationships/slideLayout" Target="../slideLayouts/slideLayout4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jpeg"/><Relationship Id="rId3" Type="http://schemas.openxmlformats.org/officeDocument/2006/relationships/image" Target="../media/image44.jpeg"/><Relationship Id="rId4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jpeg"/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7" Type="http://schemas.openxmlformats.org/officeDocument/2006/relationships/slideLayout" Target="../slideLayouts/slideLayout7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jpeg"/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6" Type="http://schemas.openxmlformats.org/officeDocument/2006/relationships/slideLayout" Target="../slideLayouts/slideLayout7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jpeg"/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5" Type="http://schemas.openxmlformats.org/officeDocument/2006/relationships/image" Target="../media/image60.jpeg"/><Relationship Id="rId6" Type="http://schemas.openxmlformats.org/officeDocument/2006/relationships/slideLayout" Target="../slideLayouts/slideLayout4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jpeg"/><Relationship Id="rId3" Type="http://schemas.openxmlformats.org/officeDocument/2006/relationships/image" Target="../media/image63.jpeg"/><Relationship Id="rId4" Type="http://schemas.openxmlformats.org/officeDocument/2006/relationships/image" Target="../media/image64.png"/><Relationship Id="rId5" Type="http://schemas.openxmlformats.org/officeDocument/2006/relationships/slideLayout" Target="../slideLayouts/slideLayout4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png"/><Relationship Id="rId3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slideLayout" Target="../slideLayouts/slideLayout4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png"/><Relationship Id="rId7" Type="http://schemas.openxmlformats.org/officeDocument/2006/relationships/slideLayout" Target="../slideLayouts/slideLayout7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7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24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r>
              <a:rPr lang="ru-RU" sz="4400">
                <a:latin typeface="Arial"/>
              </a:rPr>
              <a:t>   </a:t>
            </a:r>
            <a:r>
              <a:rPr b="1" lang="ru-RU" sz="4000">
                <a:latin typeface="Arial"/>
              </a:rPr>
              <a:t>Вспомним</a:t>
            </a:r>
            <a:endParaRPr/>
          </a:p>
        </p:txBody>
      </p:sp>
      <p:sp>
        <p:nvSpPr>
          <p:cNvPr id="243" name="TextShape 2"/>
          <p:cNvSpPr txBox="1"/>
          <p:nvPr/>
        </p:nvSpPr>
        <p:spPr>
          <a:xfrm>
            <a:off x="73440" y="1179000"/>
            <a:ext cx="8926560" cy="522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Как человек хранит информацию?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Что такое носитель информации?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Назовите старинные носители информации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Какие современные носители вам известны?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Какими носителями вы пользуетесь чаще всего?</a:t>
            </a:r>
            <a:endParaRPr/>
          </a:p>
        </p:txBody>
      </p:sp>
    </p:spTree>
  </p:cSld>
  <p:transition spd="med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27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trike="noStrike">
                <a:solidFill>
                  <a:srgbClr val="660033"/>
                </a:solidFill>
                <a:latin typeface="Arial"/>
              </a:rPr>
              <a:t>Телеграф</a:t>
            </a:r>
            <a:endParaRPr/>
          </a:p>
        </p:txBody>
      </p:sp>
      <p:pic>
        <p:nvPicPr>
          <p:cNvPr id="279" name="Picture 5" descr=""/>
          <p:cNvPicPr/>
          <p:nvPr/>
        </p:nvPicPr>
        <p:blipFill>
          <a:blip r:embed="rId2"/>
          <a:stretch/>
        </p:blipFill>
        <p:spPr>
          <a:xfrm>
            <a:off x="179280" y="981000"/>
            <a:ext cx="2379240" cy="3090600"/>
          </a:xfrm>
          <a:prstGeom prst="rect">
            <a:avLst/>
          </a:prstGeom>
          <a:ln w="76320">
            <a:solidFill>
              <a:srgbClr val="800000"/>
            </a:solidFill>
            <a:miter/>
          </a:ln>
        </p:spPr>
      </p:pic>
      <p:sp>
        <p:nvSpPr>
          <p:cNvPr id="280" name="CustomShape 2"/>
          <p:cNvSpPr/>
          <p:nvPr/>
        </p:nvSpPr>
        <p:spPr>
          <a:xfrm>
            <a:off x="357120" y="4143240"/>
            <a:ext cx="1817280" cy="1005120"/>
          </a:xfrm>
          <a:prstGeom prst="rect">
            <a:avLst/>
          </a:prstGeom>
          <a:noFill/>
          <a:ln w="7632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660033"/>
                </a:solidFill>
                <a:latin typeface="Arial"/>
              </a:rPr>
              <a:t>Павел Львович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660033"/>
                </a:solidFill>
                <a:latin typeface="Arial"/>
              </a:rPr>
              <a:t>Шиллинг</a:t>
            </a:r>
            <a:endParaRPr/>
          </a:p>
        </p:txBody>
      </p:sp>
      <p:pic>
        <p:nvPicPr>
          <p:cNvPr id="281" name="Picture 9" descr=""/>
          <p:cNvPicPr/>
          <p:nvPr/>
        </p:nvPicPr>
        <p:blipFill>
          <a:blip r:embed="rId3"/>
          <a:stretch/>
        </p:blipFill>
        <p:spPr>
          <a:xfrm>
            <a:off x="2714760" y="1643040"/>
            <a:ext cx="3943080" cy="3571560"/>
          </a:xfrm>
          <a:prstGeom prst="rect">
            <a:avLst/>
          </a:prstGeom>
          <a:ln w="76320">
            <a:solidFill>
              <a:srgbClr val="800000"/>
            </a:solidFill>
            <a:round/>
          </a:ln>
        </p:spPr>
      </p:pic>
      <p:pic>
        <p:nvPicPr>
          <p:cNvPr id="282" name="Picture 9" descr=""/>
          <p:cNvPicPr/>
          <p:nvPr/>
        </p:nvPicPr>
        <p:blipFill>
          <a:blip r:embed="rId4"/>
          <a:stretch/>
        </p:blipFill>
        <p:spPr>
          <a:xfrm>
            <a:off x="6767640" y="4524480"/>
            <a:ext cx="2199960" cy="1769760"/>
          </a:xfrm>
          <a:prstGeom prst="rect">
            <a:avLst/>
          </a:prstGeom>
          <a:ln w="76320">
            <a:solidFill>
              <a:srgbClr val="800000"/>
            </a:solidFill>
            <a:miter/>
          </a:ln>
        </p:spPr>
      </p:pic>
      <p:sp>
        <p:nvSpPr>
          <p:cNvPr id="283" name="CustomShape 3"/>
          <p:cNvSpPr/>
          <p:nvPr/>
        </p:nvSpPr>
        <p:spPr>
          <a:xfrm>
            <a:off x="6357960" y="6461280"/>
            <a:ext cx="2609640" cy="395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 strike="noStrike">
                <a:solidFill>
                  <a:srgbClr val="660033"/>
                </a:solidFill>
                <a:latin typeface="Arial"/>
              </a:rPr>
              <a:t>Телеграф 1912г.</a:t>
            </a:r>
            <a:endParaRPr/>
          </a:p>
        </p:txBody>
      </p:sp>
    </p:spTree>
  </p:cSld>
  <p:transition spd="med">
    <p:plus/>
  </p:transition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2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trike="noStrike">
                <a:solidFill>
                  <a:srgbClr val="660033"/>
                </a:solidFill>
                <a:latin typeface="Arial"/>
              </a:rPr>
              <a:t>Телефон Белла</a:t>
            </a:r>
            <a:endParaRPr/>
          </a:p>
        </p:txBody>
      </p:sp>
      <p:pic>
        <p:nvPicPr>
          <p:cNvPr id="286" name="Picture 9" descr=""/>
          <p:cNvPicPr/>
          <p:nvPr/>
        </p:nvPicPr>
        <p:blipFill>
          <a:blip r:embed="rId2"/>
          <a:stretch/>
        </p:blipFill>
        <p:spPr>
          <a:xfrm>
            <a:off x="395280" y="1197000"/>
            <a:ext cx="3228480" cy="4285800"/>
          </a:xfrm>
          <a:prstGeom prst="rect">
            <a:avLst/>
          </a:prstGeom>
          <a:ln w="76320">
            <a:solidFill>
              <a:srgbClr val="800000"/>
            </a:solidFill>
            <a:miter/>
          </a:ln>
        </p:spPr>
      </p:pic>
      <p:sp>
        <p:nvSpPr>
          <p:cNvPr id="287" name="CustomShape 2"/>
          <p:cNvSpPr/>
          <p:nvPr/>
        </p:nvSpPr>
        <p:spPr>
          <a:xfrm>
            <a:off x="774720" y="5589720"/>
            <a:ext cx="2256840" cy="639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trike="noStrike">
                <a:solidFill>
                  <a:srgbClr val="660033"/>
                </a:solidFill>
                <a:latin typeface="Arial"/>
              </a:rPr>
              <a:t>Александр Грэхем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trike="noStrike">
                <a:solidFill>
                  <a:srgbClr val="660033"/>
                </a:solidFill>
                <a:latin typeface="Arial"/>
              </a:rPr>
              <a:t>Белл</a:t>
            </a:r>
            <a:endParaRPr/>
          </a:p>
        </p:txBody>
      </p:sp>
      <p:pic>
        <p:nvPicPr>
          <p:cNvPr id="288" name="Picture 17" descr=""/>
          <p:cNvPicPr/>
          <p:nvPr/>
        </p:nvPicPr>
        <p:blipFill>
          <a:blip r:embed="rId3"/>
          <a:stretch/>
        </p:blipFill>
        <p:spPr>
          <a:xfrm>
            <a:off x="4140360" y="2997360"/>
            <a:ext cx="4500360" cy="3435120"/>
          </a:xfrm>
          <a:prstGeom prst="rect">
            <a:avLst/>
          </a:prstGeom>
          <a:ln w="76320">
            <a:solidFill>
              <a:srgbClr val="800000"/>
            </a:solidFill>
            <a:round/>
          </a:ln>
        </p:spPr>
      </p:pic>
    </p:spTree>
  </p:cSld>
  <p:transition spd="med">
    <p:plus/>
  </p:transition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29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trike="noStrike">
                <a:solidFill>
                  <a:srgbClr val="660033"/>
                </a:solidFill>
                <a:latin typeface="Arial"/>
              </a:rPr>
              <a:t>Телефоны XX и XXI вв.</a:t>
            </a:r>
            <a:endParaRPr/>
          </a:p>
        </p:txBody>
      </p:sp>
      <p:pic>
        <p:nvPicPr>
          <p:cNvPr id="291" name="Picture 5" descr=""/>
          <p:cNvPicPr/>
          <p:nvPr/>
        </p:nvPicPr>
        <p:blipFill>
          <a:blip r:embed="rId2"/>
          <a:stretch/>
        </p:blipFill>
        <p:spPr>
          <a:xfrm>
            <a:off x="468360" y="1341360"/>
            <a:ext cx="1455480" cy="2185560"/>
          </a:xfrm>
          <a:prstGeom prst="rect">
            <a:avLst/>
          </a:prstGeom>
          <a:ln w="76320">
            <a:solidFill>
              <a:srgbClr val="800000"/>
            </a:solidFill>
            <a:round/>
          </a:ln>
        </p:spPr>
      </p:pic>
      <p:pic>
        <p:nvPicPr>
          <p:cNvPr id="292" name="Picture 8" descr=""/>
          <p:cNvPicPr/>
          <p:nvPr/>
        </p:nvPicPr>
        <p:blipFill>
          <a:blip r:embed="rId3"/>
          <a:stretch/>
        </p:blipFill>
        <p:spPr>
          <a:xfrm>
            <a:off x="6516720" y="4292640"/>
            <a:ext cx="2185560" cy="2185560"/>
          </a:xfrm>
          <a:prstGeom prst="rect">
            <a:avLst/>
          </a:prstGeom>
          <a:ln w="76320">
            <a:solidFill>
              <a:srgbClr val="800000"/>
            </a:solidFill>
            <a:round/>
          </a:ln>
        </p:spPr>
      </p:pic>
      <p:pic>
        <p:nvPicPr>
          <p:cNvPr id="293" name="Picture 15" descr=""/>
          <p:cNvPicPr/>
          <p:nvPr/>
        </p:nvPicPr>
        <p:blipFill>
          <a:blip r:embed="rId4"/>
          <a:stretch/>
        </p:blipFill>
        <p:spPr>
          <a:xfrm>
            <a:off x="324000" y="4149720"/>
            <a:ext cx="2347560" cy="2187360"/>
          </a:xfrm>
          <a:prstGeom prst="rect">
            <a:avLst/>
          </a:prstGeom>
          <a:ln w="76320">
            <a:solidFill>
              <a:srgbClr val="800000"/>
            </a:solidFill>
            <a:round/>
          </a:ln>
        </p:spPr>
      </p:pic>
      <p:pic>
        <p:nvPicPr>
          <p:cNvPr id="294" name="Picture 18" descr=""/>
          <p:cNvPicPr/>
          <p:nvPr/>
        </p:nvPicPr>
        <p:blipFill>
          <a:blip r:embed="rId5"/>
          <a:stretch/>
        </p:blipFill>
        <p:spPr>
          <a:xfrm>
            <a:off x="6372360" y="1484280"/>
            <a:ext cx="2187360" cy="2187360"/>
          </a:xfrm>
          <a:prstGeom prst="rect">
            <a:avLst/>
          </a:prstGeom>
          <a:ln w="76320">
            <a:solidFill>
              <a:srgbClr val="800000"/>
            </a:solidFill>
            <a:round/>
          </a:ln>
        </p:spPr>
      </p:pic>
      <p:pic>
        <p:nvPicPr>
          <p:cNvPr id="295" name="Picture 21" descr=""/>
          <p:cNvPicPr/>
          <p:nvPr/>
        </p:nvPicPr>
        <p:blipFill>
          <a:blip r:embed="rId6"/>
          <a:stretch/>
        </p:blipFill>
        <p:spPr>
          <a:xfrm>
            <a:off x="2987640" y="2205000"/>
            <a:ext cx="2997000" cy="2247480"/>
          </a:xfrm>
          <a:prstGeom prst="rect">
            <a:avLst/>
          </a:prstGeom>
          <a:ln w="76320">
            <a:solidFill>
              <a:srgbClr val="800000"/>
            </a:solidFill>
            <a:miter/>
          </a:ln>
        </p:spPr>
      </p:pic>
    </p:spTree>
  </p:cSld>
  <p:transition spd="med">
    <p:plus/>
  </p:transition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29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trike="noStrike">
                <a:solidFill>
                  <a:srgbClr val="660033"/>
                </a:solidFill>
                <a:latin typeface="Arial"/>
              </a:rPr>
              <a:t>Радиосвязь</a:t>
            </a:r>
            <a:endParaRPr/>
          </a:p>
        </p:txBody>
      </p:sp>
      <p:pic>
        <p:nvPicPr>
          <p:cNvPr id="298" name="Picture 9" descr=""/>
          <p:cNvPicPr/>
          <p:nvPr/>
        </p:nvPicPr>
        <p:blipFill>
          <a:blip r:embed="rId2"/>
          <a:stretch/>
        </p:blipFill>
        <p:spPr>
          <a:xfrm>
            <a:off x="250920" y="907920"/>
            <a:ext cx="2061720" cy="2736360"/>
          </a:xfrm>
          <a:prstGeom prst="rect">
            <a:avLst/>
          </a:prstGeom>
          <a:ln w="76320">
            <a:solidFill>
              <a:srgbClr val="800000"/>
            </a:solidFill>
            <a:miter/>
          </a:ln>
        </p:spPr>
      </p:pic>
      <p:sp>
        <p:nvSpPr>
          <p:cNvPr id="299" name="CustomShape 2"/>
          <p:cNvSpPr/>
          <p:nvPr/>
        </p:nvSpPr>
        <p:spPr>
          <a:xfrm>
            <a:off x="9360" y="3789360"/>
            <a:ext cx="2819160" cy="639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trike="noStrike">
                <a:solidFill>
                  <a:srgbClr val="660033"/>
                </a:solidFill>
                <a:latin typeface="Arial"/>
              </a:rPr>
              <a:t>Александр Степанович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trike="noStrike">
                <a:solidFill>
                  <a:srgbClr val="660033"/>
                </a:solidFill>
                <a:latin typeface="Arial"/>
              </a:rPr>
              <a:t>Попов </a:t>
            </a:r>
            <a:endParaRPr/>
          </a:p>
        </p:txBody>
      </p:sp>
      <p:pic>
        <p:nvPicPr>
          <p:cNvPr id="300" name="Picture 18" descr=""/>
          <p:cNvPicPr/>
          <p:nvPr/>
        </p:nvPicPr>
        <p:blipFill>
          <a:blip r:embed="rId3"/>
          <a:stretch/>
        </p:blipFill>
        <p:spPr>
          <a:xfrm>
            <a:off x="1979640" y="4581360"/>
            <a:ext cx="1800000" cy="1800000"/>
          </a:xfrm>
          <a:prstGeom prst="rect">
            <a:avLst/>
          </a:prstGeom>
          <a:ln w="76320">
            <a:solidFill>
              <a:srgbClr val="800000"/>
            </a:solidFill>
            <a:round/>
          </a:ln>
        </p:spPr>
      </p:pic>
      <p:pic>
        <p:nvPicPr>
          <p:cNvPr id="301" name="Picture 13" descr=""/>
          <p:cNvPicPr/>
          <p:nvPr/>
        </p:nvPicPr>
        <p:blipFill>
          <a:blip r:embed="rId4"/>
          <a:stretch/>
        </p:blipFill>
        <p:spPr>
          <a:xfrm>
            <a:off x="3419640" y="1341360"/>
            <a:ext cx="2881080" cy="2195280"/>
          </a:xfrm>
          <a:prstGeom prst="rect">
            <a:avLst/>
          </a:prstGeom>
          <a:ln w="76320">
            <a:solidFill>
              <a:srgbClr val="800000"/>
            </a:solidFill>
            <a:miter/>
          </a:ln>
        </p:spPr>
      </p:pic>
      <p:sp>
        <p:nvSpPr>
          <p:cNvPr id="302" name="CustomShape 3"/>
          <p:cNvSpPr/>
          <p:nvPr/>
        </p:nvSpPr>
        <p:spPr>
          <a:xfrm>
            <a:off x="3348000" y="3827520"/>
            <a:ext cx="3168360" cy="639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trike="noStrike">
                <a:solidFill>
                  <a:srgbClr val="660033"/>
                </a:solidFill>
                <a:latin typeface="Arial"/>
              </a:rPr>
              <a:t>Радиоприемник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trike="noStrike">
                <a:solidFill>
                  <a:srgbClr val="660033"/>
                </a:solidFill>
                <a:latin typeface="Arial"/>
              </a:rPr>
              <a:t>А.С.Попова</a:t>
            </a:r>
            <a:endParaRPr/>
          </a:p>
        </p:txBody>
      </p:sp>
      <p:pic>
        <p:nvPicPr>
          <p:cNvPr id="303" name="Picture 21" descr=""/>
          <p:cNvPicPr/>
          <p:nvPr/>
        </p:nvPicPr>
        <p:blipFill>
          <a:blip r:embed="rId5"/>
          <a:stretch/>
        </p:blipFill>
        <p:spPr>
          <a:xfrm>
            <a:off x="6659640" y="2781360"/>
            <a:ext cx="2171520" cy="1628280"/>
          </a:xfrm>
          <a:prstGeom prst="rect">
            <a:avLst/>
          </a:prstGeom>
          <a:ln w="76320">
            <a:solidFill>
              <a:srgbClr val="800000"/>
            </a:solidFill>
            <a:round/>
          </a:ln>
        </p:spPr>
      </p:pic>
    </p:spTree>
  </p:cSld>
  <p:transition spd="med">
    <p:plus/>
  </p:transition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3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trike="noStrike">
                <a:solidFill>
                  <a:srgbClr val="660033"/>
                </a:solidFill>
                <a:latin typeface="Arial"/>
              </a:rPr>
              <a:t>Телевидение</a:t>
            </a:r>
            <a:endParaRPr/>
          </a:p>
        </p:txBody>
      </p:sp>
      <p:pic>
        <p:nvPicPr>
          <p:cNvPr id="306" name="Picture 15" descr=""/>
          <p:cNvPicPr/>
          <p:nvPr/>
        </p:nvPicPr>
        <p:blipFill>
          <a:blip r:embed="rId2"/>
          <a:stretch/>
        </p:blipFill>
        <p:spPr>
          <a:xfrm>
            <a:off x="324000" y="1413000"/>
            <a:ext cx="3428640" cy="2549160"/>
          </a:xfrm>
          <a:prstGeom prst="rect">
            <a:avLst/>
          </a:prstGeom>
          <a:ln w="76320">
            <a:solidFill>
              <a:srgbClr val="800000"/>
            </a:solidFill>
            <a:miter/>
          </a:ln>
        </p:spPr>
      </p:pic>
      <p:sp>
        <p:nvSpPr>
          <p:cNvPr id="307" name="CustomShape 2"/>
          <p:cNvSpPr/>
          <p:nvPr/>
        </p:nvSpPr>
        <p:spPr>
          <a:xfrm>
            <a:off x="0" y="4114800"/>
            <a:ext cx="3960360" cy="639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trike="noStrike">
                <a:solidFill>
                  <a:srgbClr val="660033"/>
                </a:solidFill>
                <a:latin typeface="Arial"/>
              </a:rPr>
              <a:t>Первая телевизионная трансляция, Би-Би-Си, 1929 г.</a:t>
            </a:r>
            <a:endParaRPr/>
          </a:p>
        </p:txBody>
      </p:sp>
      <p:pic>
        <p:nvPicPr>
          <p:cNvPr id="308" name="Picture 13" descr=""/>
          <p:cNvPicPr/>
          <p:nvPr/>
        </p:nvPicPr>
        <p:blipFill>
          <a:blip r:embed="rId3"/>
          <a:stretch/>
        </p:blipFill>
        <p:spPr>
          <a:xfrm>
            <a:off x="4140360" y="1989000"/>
            <a:ext cx="2158560" cy="1553760"/>
          </a:xfrm>
          <a:prstGeom prst="rect">
            <a:avLst/>
          </a:prstGeom>
          <a:ln w="76320">
            <a:solidFill>
              <a:srgbClr val="800000"/>
            </a:solidFill>
            <a:miter/>
          </a:ln>
        </p:spPr>
      </p:pic>
      <p:pic>
        <p:nvPicPr>
          <p:cNvPr id="309" name="Picture 19" descr=""/>
          <p:cNvPicPr/>
          <p:nvPr/>
        </p:nvPicPr>
        <p:blipFill>
          <a:blip r:embed="rId4"/>
          <a:stretch/>
        </p:blipFill>
        <p:spPr>
          <a:xfrm>
            <a:off x="4932360" y="3789360"/>
            <a:ext cx="2917440" cy="2185560"/>
          </a:xfrm>
          <a:prstGeom prst="rect">
            <a:avLst/>
          </a:prstGeom>
          <a:ln w="76320">
            <a:solidFill>
              <a:srgbClr val="800000"/>
            </a:solidFill>
            <a:miter/>
          </a:ln>
        </p:spPr>
      </p:pic>
      <p:sp>
        <p:nvSpPr>
          <p:cNvPr id="310" name="CustomShape 3"/>
          <p:cNvSpPr/>
          <p:nvPr/>
        </p:nvSpPr>
        <p:spPr>
          <a:xfrm>
            <a:off x="4788000" y="6165720"/>
            <a:ext cx="396036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trike="noStrike">
                <a:solidFill>
                  <a:srgbClr val="660033"/>
                </a:solidFill>
                <a:latin typeface="Arial"/>
              </a:rPr>
              <a:t>Телевизоры разных лет</a:t>
            </a:r>
            <a:endParaRPr/>
          </a:p>
        </p:txBody>
      </p:sp>
      <p:pic>
        <p:nvPicPr>
          <p:cNvPr id="311" name="Picture 22" descr=""/>
          <p:cNvPicPr/>
          <p:nvPr/>
        </p:nvPicPr>
        <p:blipFill>
          <a:blip r:embed="rId5"/>
          <a:stretch/>
        </p:blipFill>
        <p:spPr>
          <a:xfrm>
            <a:off x="6877080" y="1916280"/>
            <a:ext cx="1863360" cy="1490400"/>
          </a:xfrm>
          <a:prstGeom prst="rect">
            <a:avLst/>
          </a:prstGeom>
          <a:ln w="76320">
            <a:solidFill>
              <a:srgbClr val="800000"/>
            </a:solidFill>
            <a:miter/>
          </a:ln>
        </p:spPr>
      </p:pic>
    </p:spTree>
  </p:cSld>
  <p:transition spd="med">
    <p:plus/>
  </p:transition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31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trike="noStrike">
                <a:solidFill>
                  <a:srgbClr val="660033"/>
                </a:solidFill>
                <a:latin typeface="Arial"/>
              </a:rPr>
              <a:t>Интернет</a:t>
            </a:r>
            <a:endParaRPr/>
          </a:p>
        </p:txBody>
      </p:sp>
      <p:pic>
        <p:nvPicPr>
          <p:cNvPr id="314" name="Picture 12" descr=""/>
          <p:cNvPicPr/>
          <p:nvPr/>
        </p:nvPicPr>
        <p:blipFill>
          <a:blip r:embed="rId2"/>
          <a:stretch/>
        </p:blipFill>
        <p:spPr>
          <a:xfrm>
            <a:off x="214200" y="2286000"/>
            <a:ext cx="2910960" cy="2185560"/>
          </a:xfrm>
          <a:prstGeom prst="rect">
            <a:avLst/>
          </a:prstGeom>
          <a:ln w="76320">
            <a:solidFill>
              <a:srgbClr val="800000"/>
            </a:solidFill>
            <a:round/>
          </a:ln>
        </p:spPr>
      </p:pic>
      <p:pic>
        <p:nvPicPr>
          <p:cNvPr id="315" name="Picture 19" descr=""/>
          <p:cNvPicPr/>
          <p:nvPr/>
        </p:nvPicPr>
        <p:blipFill>
          <a:blip r:embed="rId3"/>
          <a:stretch/>
        </p:blipFill>
        <p:spPr>
          <a:xfrm>
            <a:off x="6732720" y="4508640"/>
            <a:ext cx="1904760" cy="1837800"/>
          </a:xfrm>
          <a:prstGeom prst="rect">
            <a:avLst/>
          </a:prstGeom>
          <a:ln w="76320">
            <a:solidFill>
              <a:srgbClr val="800000"/>
            </a:solidFill>
            <a:round/>
          </a:ln>
        </p:spPr>
      </p:pic>
      <p:sp>
        <p:nvSpPr>
          <p:cNvPr id="316" name="CustomShape 2"/>
          <p:cNvSpPr/>
          <p:nvPr/>
        </p:nvSpPr>
        <p:spPr>
          <a:xfrm>
            <a:off x="3379680" y="1500120"/>
            <a:ext cx="5281920" cy="1187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trike="noStrike">
                <a:solidFill>
                  <a:srgbClr val="660033"/>
                </a:solidFill>
                <a:latin typeface="Arial"/>
              </a:rPr>
              <a:t>В 1969 году в США начала функционировать</a:t>
            </a:r>
            <a:endParaRPr/>
          </a:p>
          <a:p>
            <a:pPr>
              <a:lnSpc>
                <a:spcPct val="100000"/>
              </a:lnSpc>
            </a:pPr>
            <a:r>
              <a:rPr b="1" lang="ru-RU" strike="noStrike">
                <a:solidFill>
                  <a:srgbClr val="660033"/>
                </a:solidFill>
                <a:latin typeface="Arial"/>
              </a:rPr>
              <a:t> </a:t>
            </a:r>
            <a:r>
              <a:rPr b="1" lang="ru-RU" strike="noStrike">
                <a:solidFill>
                  <a:srgbClr val="660033"/>
                </a:solidFill>
                <a:latin typeface="Arial"/>
              </a:rPr>
              <a:t>первая в мире компьютерная сеть.</a:t>
            </a:r>
            <a:endParaRPr/>
          </a:p>
          <a:p>
            <a:pPr>
              <a:lnSpc>
                <a:spcPct val="100000"/>
              </a:lnSpc>
            </a:pPr>
            <a:r>
              <a:rPr b="1" lang="ru-RU" strike="noStrike">
                <a:solidFill>
                  <a:srgbClr val="660033"/>
                </a:solidFill>
                <a:latin typeface="Arial"/>
              </a:rPr>
              <a:t> </a:t>
            </a:r>
            <a:r>
              <a:rPr b="1" lang="ru-RU" strike="noStrike">
                <a:solidFill>
                  <a:srgbClr val="660033"/>
                </a:solidFill>
                <a:latin typeface="Arial"/>
              </a:rPr>
              <a:t>Она положила начало формированию </a:t>
            </a:r>
            <a:endParaRPr/>
          </a:p>
          <a:p>
            <a:pPr>
              <a:lnSpc>
                <a:spcPct val="100000"/>
              </a:lnSpc>
            </a:pPr>
            <a:r>
              <a:rPr b="1" lang="ru-RU" strike="noStrike">
                <a:solidFill>
                  <a:srgbClr val="660033"/>
                </a:solidFill>
                <a:latin typeface="Arial"/>
              </a:rPr>
              <a:t>всемирной компьютерной сети Интернет. </a:t>
            </a:r>
            <a:endParaRPr/>
          </a:p>
        </p:txBody>
      </p:sp>
      <p:pic>
        <p:nvPicPr>
          <p:cNvPr id="317" name="Picture 28" descr=""/>
          <p:cNvPicPr/>
          <p:nvPr/>
        </p:nvPicPr>
        <p:blipFill>
          <a:blip r:embed="rId4"/>
          <a:stretch/>
        </p:blipFill>
        <p:spPr>
          <a:xfrm>
            <a:off x="2500200" y="5000760"/>
            <a:ext cx="2356920" cy="1461600"/>
          </a:xfrm>
          <a:prstGeom prst="rect">
            <a:avLst/>
          </a:prstGeom>
          <a:ln>
            <a:noFill/>
          </a:ln>
        </p:spPr>
      </p:pic>
    </p:spTree>
  </p:cSld>
  <p:transition spd="med">
    <p:plus/>
  </p:transition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319" name="TextShape 1"/>
          <p:cNvSpPr txBox="1"/>
          <p:nvPr/>
        </p:nvSpPr>
        <p:spPr>
          <a:xfrm>
            <a:off x="457200" y="274680"/>
            <a:ext cx="8218080" cy="37303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ru-RU" sz="4000" strike="noStrike">
                <a:solidFill>
                  <a:srgbClr val="800000"/>
                </a:solidFill>
                <a:latin typeface="Arial"/>
              </a:rPr>
              <a:t>Современный мир, эфир которого заполнен множеством каналов связи,</a:t>
            </a:r>
            <a:r>
              <a:rPr b="1" lang="ru-RU" sz="4000" strike="noStrike">
                <a:solidFill>
                  <a:srgbClr val="800000"/>
                </a:solidFill>
                <a:latin typeface="Arial"/>
              </a:rPr>
              <a:t>
</a:t>
            </a:r>
            <a:r>
              <a:rPr b="1" lang="ru-RU" sz="4000" strike="noStrike">
                <a:solidFill>
                  <a:srgbClr val="800000"/>
                </a:solidFill>
                <a:latin typeface="Arial"/>
              </a:rPr>
              <a:t>продолжает искать другие способы передача информации.</a:t>
            </a:r>
            <a:endParaRPr/>
          </a:p>
        </p:txBody>
      </p:sp>
      <p:pic>
        <p:nvPicPr>
          <p:cNvPr id="320" name="Picture 12" descr=""/>
          <p:cNvPicPr/>
          <p:nvPr/>
        </p:nvPicPr>
        <p:blipFill>
          <a:blip r:embed="rId2"/>
          <a:stretch/>
        </p:blipFill>
        <p:spPr>
          <a:xfrm>
            <a:off x="3708360" y="4437000"/>
            <a:ext cx="2160360" cy="1612440"/>
          </a:xfrm>
          <a:prstGeom prst="rect">
            <a:avLst/>
          </a:prstGeom>
          <a:ln>
            <a:noFill/>
          </a:ln>
        </p:spPr>
      </p:pic>
    </p:spTree>
  </p:cSld>
  <p:transition spd="med">
    <p:plus/>
  </p:transition>
  <p:timing>
    <p:tnLst>
      <p:par>
        <p:cTn id="55" dur="indefinite" restart="never" nodeType="tmRoot">
          <p:childTnLst>
            <p:seq>
              <p:cTn id="56" dur="indefinite" nodeType="mainSeq">
                <p:childTnLst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1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5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pic>
        <p:nvPicPr>
          <p:cNvPr id="245" name="Picture 12" descr=""/>
          <p:cNvPicPr/>
          <p:nvPr/>
        </p:nvPicPr>
        <p:blipFill>
          <a:blip r:embed="rId2"/>
          <a:stretch/>
        </p:blipFill>
        <p:spPr>
          <a:xfrm>
            <a:off x="1500120" y="3714840"/>
            <a:ext cx="6408360" cy="1872720"/>
          </a:xfrm>
          <a:prstGeom prst="rect">
            <a:avLst/>
          </a:prstGeom>
          <a:ln w="9360">
            <a:noFill/>
          </a:ln>
        </p:spPr>
      </p:pic>
      <p:sp>
        <p:nvSpPr>
          <p:cNvPr id="246" name="CustomShape 1"/>
          <p:cNvSpPr/>
          <p:nvPr/>
        </p:nvSpPr>
        <p:spPr>
          <a:xfrm>
            <a:off x="214200" y="714240"/>
            <a:ext cx="871488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4800" strike="noStrike">
                <a:solidFill>
                  <a:srgbClr val="800000"/>
                </a:solidFill>
                <a:latin typeface="Arial"/>
              </a:rPr>
              <a:t>Передача информации.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4800" strike="noStrike">
                <a:solidFill>
                  <a:srgbClr val="800000"/>
                </a:solidFill>
                <a:latin typeface="Arial"/>
              </a:rPr>
              <a:t>Средства связи.</a:t>
            </a:r>
            <a:endParaRPr/>
          </a:p>
        </p:txBody>
      </p:sp>
    </p:spTree>
  </p:cSld>
  <p:transition spd="med">
    <p:plus/>
  </p:transition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after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248" name="TextShape 1"/>
          <p:cNvSpPr txBox="1"/>
          <p:nvPr/>
        </p:nvSpPr>
        <p:spPr>
          <a:xfrm>
            <a:off x="324000" y="333360"/>
            <a:ext cx="8569080" cy="32414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i="1" lang="ru-RU" sz="4400" strike="noStrike">
                <a:solidFill>
                  <a:srgbClr val="800000"/>
                </a:solidFill>
                <a:latin typeface="Agency FB"/>
              </a:rPr>
              <a:t>Передача информации</a:t>
            </a:r>
            <a:r>
              <a:rPr b="1" i="1" lang="ru-RU" sz="3600" strike="noStrike">
                <a:solidFill>
                  <a:srgbClr val="800000"/>
                </a:solidFill>
                <a:latin typeface="Agency FB"/>
              </a:rPr>
              <a:t> – </a:t>
            </a:r>
            <a:r>
              <a:rPr i="1" lang="ru-RU" sz="3600" strike="noStrike">
                <a:solidFill>
                  <a:srgbClr val="000000"/>
                </a:solidFill>
                <a:latin typeface="Agency FB"/>
              </a:rPr>
              <a:t>физический процесс, по средствам которого осуществляется перемещение информации в пространстве</a:t>
            </a:r>
            <a:endParaRPr/>
          </a:p>
        </p:txBody>
      </p:sp>
      <p:pic>
        <p:nvPicPr>
          <p:cNvPr id="249" name="Picture 7" descr=""/>
          <p:cNvPicPr/>
          <p:nvPr/>
        </p:nvPicPr>
        <p:blipFill>
          <a:blip r:embed="rId2"/>
          <a:stretch/>
        </p:blipFill>
        <p:spPr>
          <a:xfrm>
            <a:off x="1619280" y="3933720"/>
            <a:ext cx="5760720" cy="2498400"/>
          </a:xfrm>
          <a:prstGeom prst="rect">
            <a:avLst/>
          </a:prstGeom>
          <a:ln w="76320">
            <a:solidFill>
              <a:srgbClr val="800000"/>
            </a:solidFill>
            <a:miter/>
          </a:ln>
        </p:spPr>
      </p:pic>
    </p:spTree>
  </p:cSld>
  <p:transition spd="med">
    <p:plus/>
  </p:transition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251" name="TextShape 1"/>
          <p:cNvSpPr txBox="1"/>
          <p:nvPr/>
        </p:nvSpPr>
        <p:spPr>
          <a:xfrm>
            <a:off x="457200" y="274680"/>
            <a:ext cx="8075160" cy="37303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i="1" lang="ru-RU" sz="4400" strike="noStrike">
                <a:solidFill>
                  <a:srgbClr val="800000"/>
                </a:solidFill>
                <a:latin typeface="Agency FB"/>
              </a:rPr>
              <a:t>Средства связи</a:t>
            </a:r>
            <a:r>
              <a:rPr b="1" lang="ru-RU" sz="4000" strike="noStrike">
                <a:solidFill>
                  <a:srgbClr val="660033"/>
                </a:solidFill>
                <a:latin typeface="Arial"/>
              </a:rPr>
              <a:t> </a:t>
            </a:r>
            <a:r>
              <a:rPr i="1" lang="ru-RU" sz="3600" strike="noStrike">
                <a:solidFill>
                  <a:srgbClr val="000000"/>
                </a:solidFill>
                <a:latin typeface="Agency FB"/>
              </a:rPr>
              <a:t>– способы передачи информации на расстояние. К традиционным средствам связи относятся сигнализация, почта, телеграф, телефон, радио, телевидение, Интернет</a:t>
            </a:r>
            <a:endParaRPr/>
          </a:p>
        </p:txBody>
      </p:sp>
      <p:pic>
        <p:nvPicPr>
          <p:cNvPr id="252" name="Picture 7" descr=""/>
          <p:cNvPicPr/>
          <p:nvPr/>
        </p:nvPicPr>
        <p:blipFill>
          <a:blip r:embed="rId2"/>
          <a:stretch/>
        </p:blipFill>
        <p:spPr>
          <a:xfrm>
            <a:off x="3203640" y="4000680"/>
            <a:ext cx="2361960" cy="2147400"/>
          </a:xfrm>
          <a:prstGeom prst="rect">
            <a:avLst/>
          </a:prstGeom>
          <a:ln>
            <a:noFill/>
          </a:ln>
        </p:spPr>
      </p:pic>
    </p:spTree>
  </p:cSld>
  <p:transition spd="med">
    <p:plus/>
  </p:transition>
  <p:timing>
    <p:tnLst>
      <p:par>
        <p:cTn id="20" dur="indefinite" restart="never" nodeType="tmRoot">
          <p:childTnLst>
            <p:seq>
              <p:cTn id="21" dur="indefinite" nodeType="mainSeq"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after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nodeType="afterEffect" fill="hold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0" dur="2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2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25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000" strike="noStrike">
                <a:solidFill>
                  <a:srgbClr val="660033"/>
                </a:solidFill>
                <a:latin typeface="Arial"/>
              </a:rPr>
              <a:t>Сигнализация с помощью барабанов (тамтамов)</a:t>
            </a:r>
            <a:endParaRPr/>
          </a:p>
        </p:txBody>
      </p:sp>
      <p:pic>
        <p:nvPicPr>
          <p:cNvPr id="255" name="Picture 20" descr=""/>
          <p:cNvPicPr/>
          <p:nvPr/>
        </p:nvPicPr>
        <p:blipFill>
          <a:blip r:embed="rId2"/>
          <a:stretch/>
        </p:blipFill>
        <p:spPr>
          <a:xfrm>
            <a:off x="324000" y="3716280"/>
            <a:ext cx="1893600" cy="2707920"/>
          </a:xfrm>
          <a:prstGeom prst="rect">
            <a:avLst/>
          </a:prstGeom>
          <a:ln w="76320">
            <a:solidFill>
              <a:srgbClr val="800000"/>
            </a:solidFill>
            <a:miter/>
          </a:ln>
        </p:spPr>
      </p:pic>
      <p:pic>
        <p:nvPicPr>
          <p:cNvPr id="256" name="Picture 21" descr=""/>
          <p:cNvPicPr/>
          <p:nvPr/>
        </p:nvPicPr>
        <p:blipFill>
          <a:blip r:embed="rId3"/>
          <a:stretch/>
        </p:blipFill>
        <p:spPr>
          <a:xfrm>
            <a:off x="2411280" y="1557360"/>
            <a:ext cx="4247640" cy="3558960"/>
          </a:xfrm>
          <a:prstGeom prst="rect">
            <a:avLst/>
          </a:prstGeom>
          <a:ln w="76320">
            <a:solidFill>
              <a:srgbClr val="800000"/>
            </a:solidFill>
            <a:miter/>
          </a:ln>
        </p:spPr>
      </p:pic>
      <p:pic>
        <p:nvPicPr>
          <p:cNvPr id="257" name="Picture 22" descr=""/>
          <p:cNvPicPr/>
          <p:nvPr/>
        </p:nvPicPr>
        <p:blipFill>
          <a:blip r:embed="rId4"/>
          <a:stretch/>
        </p:blipFill>
        <p:spPr>
          <a:xfrm>
            <a:off x="7020000" y="3860640"/>
            <a:ext cx="1893600" cy="2707920"/>
          </a:xfrm>
          <a:prstGeom prst="rect">
            <a:avLst/>
          </a:prstGeom>
          <a:ln w="76320">
            <a:solidFill>
              <a:srgbClr val="800000"/>
            </a:solidFill>
            <a:miter/>
          </a:ln>
        </p:spPr>
      </p:pic>
    </p:spTree>
  </p:cSld>
  <p:transition spd="med">
    <p:plus/>
  </p:transition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25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trike="noStrike">
                <a:solidFill>
                  <a:srgbClr val="660033"/>
                </a:solidFill>
                <a:latin typeface="Arial"/>
              </a:rPr>
              <a:t>Колокольный звон</a:t>
            </a:r>
            <a:endParaRPr/>
          </a:p>
        </p:txBody>
      </p:sp>
      <p:pic>
        <p:nvPicPr>
          <p:cNvPr id="260" name="Picture 5" descr=""/>
          <p:cNvPicPr/>
          <p:nvPr/>
        </p:nvPicPr>
        <p:blipFill>
          <a:blip r:embed="rId2"/>
          <a:stretch/>
        </p:blipFill>
        <p:spPr>
          <a:xfrm>
            <a:off x="1255680" y="1600200"/>
            <a:ext cx="6630480" cy="4525560"/>
          </a:xfrm>
          <a:prstGeom prst="rect">
            <a:avLst/>
          </a:prstGeom>
          <a:ln w="76320">
            <a:solidFill>
              <a:srgbClr val="800000"/>
            </a:solidFill>
            <a:round/>
          </a:ln>
        </p:spPr>
      </p:pic>
    </p:spTree>
  </p:cSld>
  <p:transition spd="med">
    <p:plus/>
  </p:transition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26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trike="noStrike">
                <a:solidFill>
                  <a:srgbClr val="660033"/>
                </a:solidFill>
                <a:latin typeface="Arial"/>
              </a:rPr>
              <a:t>Гонцы</a:t>
            </a:r>
            <a:endParaRPr/>
          </a:p>
        </p:txBody>
      </p:sp>
      <p:pic>
        <p:nvPicPr>
          <p:cNvPr id="263" name="Picture 10" descr=""/>
          <p:cNvPicPr/>
          <p:nvPr/>
        </p:nvPicPr>
        <p:blipFill>
          <a:blip r:embed="rId2"/>
          <a:stretch/>
        </p:blipFill>
        <p:spPr>
          <a:xfrm>
            <a:off x="4643280" y="1484280"/>
            <a:ext cx="3960360" cy="2725200"/>
          </a:xfrm>
          <a:prstGeom prst="rect">
            <a:avLst/>
          </a:prstGeom>
          <a:ln w="76320">
            <a:solidFill>
              <a:srgbClr val="660033"/>
            </a:solidFill>
            <a:miter/>
          </a:ln>
        </p:spPr>
      </p:pic>
      <p:pic>
        <p:nvPicPr>
          <p:cNvPr id="264" name="Picture 12" descr=""/>
          <p:cNvPicPr/>
          <p:nvPr/>
        </p:nvPicPr>
        <p:blipFill>
          <a:blip r:embed="rId3"/>
          <a:stretch/>
        </p:blipFill>
        <p:spPr>
          <a:xfrm>
            <a:off x="4643280" y="3645000"/>
            <a:ext cx="3960360" cy="2798280"/>
          </a:xfrm>
          <a:prstGeom prst="rect">
            <a:avLst/>
          </a:prstGeom>
          <a:ln w="76320">
            <a:solidFill>
              <a:srgbClr val="660033"/>
            </a:solidFill>
            <a:miter/>
          </a:ln>
        </p:spPr>
      </p:pic>
      <p:pic>
        <p:nvPicPr>
          <p:cNvPr id="265" name="Picture 14" descr=""/>
          <p:cNvPicPr/>
          <p:nvPr/>
        </p:nvPicPr>
        <p:blipFill>
          <a:blip r:embed="rId4"/>
          <a:stretch/>
        </p:blipFill>
        <p:spPr>
          <a:xfrm>
            <a:off x="755640" y="1700280"/>
            <a:ext cx="3382560" cy="4752720"/>
          </a:xfrm>
          <a:prstGeom prst="rect">
            <a:avLst/>
          </a:prstGeom>
          <a:ln w="76320">
            <a:solidFill>
              <a:srgbClr val="660033"/>
            </a:solidFill>
            <a:round/>
          </a:ln>
        </p:spPr>
      </p:pic>
    </p:spTree>
  </p:cSld>
  <p:transition spd="med">
    <p:plus/>
  </p:transition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26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trike="noStrike">
                <a:solidFill>
                  <a:srgbClr val="660033"/>
                </a:solidFill>
                <a:latin typeface="Arial"/>
              </a:rPr>
              <a:t>Почта</a:t>
            </a:r>
            <a:endParaRPr/>
          </a:p>
        </p:txBody>
      </p:sp>
      <p:pic>
        <p:nvPicPr>
          <p:cNvPr id="268" name="Picture 27" descr=""/>
          <p:cNvPicPr/>
          <p:nvPr/>
        </p:nvPicPr>
        <p:blipFill>
          <a:blip r:embed="rId2"/>
          <a:stretch/>
        </p:blipFill>
        <p:spPr>
          <a:xfrm>
            <a:off x="142920" y="1357200"/>
            <a:ext cx="3007800" cy="2071440"/>
          </a:xfrm>
          <a:prstGeom prst="rect">
            <a:avLst/>
          </a:prstGeom>
          <a:ln w="76320">
            <a:solidFill>
              <a:srgbClr val="800000"/>
            </a:solidFill>
            <a:round/>
          </a:ln>
        </p:spPr>
      </p:pic>
      <p:pic>
        <p:nvPicPr>
          <p:cNvPr id="269" name="Picture 30" descr=""/>
          <p:cNvPicPr/>
          <p:nvPr/>
        </p:nvPicPr>
        <p:blipFill>
          <a:blip r:embed="rId3"/>
          <a:stretch/>
        </p:blipFill>
        <p:spPr>
          <a:xfrm>
            <a:off x="6286680" y="4214880"/>
            <a:ext cx="2685600" cy="2185560"/>
          </a:xfrm>
          <a:prstGeom prst="rect">
            <a:avLst/>
          </a:prstGeom>
          <a:ln w="76320">
            <a:solidFill>
              <a:srgbClr val="800000"/>
            </a:solidFill>
            <a:round/>
          </a:ln>
        </p:spPr>
      </p:pic>
      <p:pic>
        <p:nvPicPr>
          <p:cNvPr id="270" name="Picture 37" descr=""/>
          <p:cNvPicPr/>
          <p:nvPr/>
        </p:nvPicPr>
        <p:blipFill>
          <a:blip r:embed="rId4"/>
          <a:stretch/>
        </p:blipFill>
        <p:spPr>
          <a:xfrm>
            <a:off x="971640" y="3933720"/>
            <a:ext cx="1738080" cy="2187360"/>
          </a:xfrm>
          <a:prstGeom prst="rect">
            <a:avLst/>
          </a:prstGeom>
          <a:ln w="76320">
            <a:solidFill>
              <a:srgbClr val="800000"/>
            </a:solidFill>
            <a:round/>
          </a:ln>
        </p:spPr>
      </p:pic>
      <p:pic>
        <p:nvPicPr>
          <p:cNvPr id="271" name="Picture 40" descr=""/>
          <p:cNvPicPr/>
          <p:nvPr/>
        </p:nvPicPr>
        <p:blipFill>
          <a:blip r:embed="rId5"/>
          <a:stretch/>
        </p:blipFill>
        <p:spPr>
          <a:xfrm>
            <a:off x="3500280" y="1500120"/>
            <a:ext cx="2520720" cy="3816000"/>
          </a:xfrm>
          <a:prstGeom prst="rect">
            <a:avLst/>
          </a:prstGeom>
          <a:ln w="76320">
            <a:solidFill>
              <a:srgbClr val="800000"/>
            </a:solidFill>
            <a:round/>
          </a:ln>
        </p:spPr>
      </p:pic>
      <p:pic>
        <p:nvPicPr>
          <p:cNvPr id="272" name="Picture 44" descr=""/>
          <p:cNvPicPr/>
          <p:nvPr/>
        </p:nvPicPr>
        <p:blipFill>
          <a:blip r:embed="rId6"/>
          <a:stretch/>
        </p:blipFill>
        <p:spPr>
          <a:xfrm>
            <a:off x="6912000" y="1785960"/>
            <a:ext cx="2231640" cy="1979280"/>
          </a:xfrm>
          <a:prstGeom prst="rect">
            <a:avLst/>
          </a:prstGeom>
          <a:ln w="9360">
            <a:noFill/>
          </a:ln>
        </p:spPr>
      </p:pic>
    </p:spTree>
  </p:cSld>
  <p:transition spd="med">
    <p:plus/>
  </p:transition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274" name="CustomShape 1"/>
          <p:cNvSpPr/>
          <p:nvPr/>
        </p:nvSpPr>
        <p:spPr>
          <a:xfrm>
            <a:off x="1857240" y="1071720"/>
            <a:ext cx="6214680" cy="3777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800000"/>
                </a:solidFill>
                <a:latin typeface="Arial"/>
              </a:rPr>
              <a:t>Раз — подняться, подтянуться</a:t>
            </a:r>
            <a:r>
              <a:rPr b="1" lang="ru-RU" sz="2800" strike="noStrike">
                <a:solidFill>
                  <a:srgbClr val="800000"/>
                </a:solidFill>
                <a:latin typeface="Arial"/>
              </a:rPr>
              <a:t>
</a:t>
            </a:r>
            <a:r>
              <a:rPr b="1" lang="ru-RU" sz="2800" strike="noStrike">
                <a:solidFill>
                  <a:srgbClr val="800000"/>
                </a:solidFill>
                <a:latin typeface="Arial"/>
              </a:rPr>
              <a:t>Два — согнуться, разогнуться</a:t>
            </a:r>
            <a:r>
              <a:rPr b="1" lang="ru-RU" sz="2800" strike="noStrike">
                <a:solidFill>
                  <a:srgbClr val="800000"/>
                </a:solidFill>
                <a:latin typeface="Arial"/>
              </a:rPr>
              <a:t>
</a:t>
            </a:r>
            <a:r>
              <a:rPr b="1" lang="ru-RU" sz="2800" strike="noStrike">
                <a:solidFill>
                  <a:srgbClr val="800000"/>
                </a:solidFill>
                <a:latin typeface="Arial"/>
              </a:rPr>
              <a:t>Три — в ладоши три хлопка, головою три кивка.</a:t>
            </a:r>
            <a:r>
              <a:rPr b="1" lang="ru-RU" sz="2800" strike="noStrike">
                <a:solidFill>
                  <a:srgbClr val="800000"/>
                </a:solidFill>
                <a:latin typeface="Arial"/>
              </a:rPr>
              <a:t>
</a:t>
            </a:r>
            <a:r>
              <a:rPr b="1" lang="ru-RU" sz="2800" strike="noStrike">
                <a:solidFill>
                  <a:srgbClr val="800000"/>
                </a:solidFill>
                <a:latin typeface="Arial"/>
              </a:rPr>
              <a:t>На четыре — ноги шире.</a:t>
            </a:r>
            <a:r>
              <a:rPr b="1" lang="ru-RU" sz="2800" strike="noStrike">
                <a:solidFill>
                  <a:srgbClr val="800000"/>
                </a:solidFill>
                <a:latin typeface="Arial"/>
              </a:rPr>
              <a:t>
</a:t>
            </a:r>
            <a:r>
              <a:rPr b="1" lang="ru-RU" sz="2800" strike="noStrike">
                <a:solidFill>
                  <a:srgbClr val="800000"/>
                </a:solidFill>
                <a:latin typeface="Arial"/>
              </a:rPr>
              <a:t>Пять — руками помахать</a:t>
            </a:r>
            <a:r>
              <a:rPr b="1" lang="ru-RU" sz="2800" strike="noStrike">
                <a:solidFill>
                  <a:srgbClr val="800000"/>
                </a:solidFill>
                <a:latin typeface="Arial"/>
              </a:rPr>
              <a:t>
</a:t>
            </a:r>
            <a:r>
              <a:rPr b="1" lang="ru-RU" sz="2800" strike="noStrike">
                <a:solidFill>
                  <a:srgbClr val="800000"/>
                </a:solidFill>
                <a:latin typeface="Arial"/>
              </a:rPr>
              <a:t>Шесть — за стол тихонько сесть.</a:t>
            </a:r>
            <a:r>
              <a:rPr b="1" lang="ru-RU" strike="noStrike">
                <a:solidFill>
                  <a:srgbClr val="000000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275" name="CustomShape 2"/>
          <p:cNvSpPr/>
          <p:nvPr/>
        </p:nvSpPr>
        <p:spPr>
          <a:xfrm>
            <a:off x="2307240" y="357120"/>
            <a:ext cx="5067000" cy="76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4400" strike="noStrike">
                <a:solidFill>
                  <a:srgbClr val="660033"/>
                </a:solidFill>
                <a:latin typeface="Arial"/>
              </a:rPr>
              <a:t>Физкультминутка</a:t>
            </a:r>
            <a:endParaRPr/>
          </a:p>
        </p:txBody>
      </p:sp>
      <p:pic>
        <p:nvPicPr>
          <p:cNvPr id="276" name="Рисунок 5" descr=""/>
          <p:cNvPicPr/>
          <p:nvPr/>
        </p:nvPicPr>
        <p:blipFill>
          <a:blip r:embed="rId2"/>
          <a:stretch/>
        </p:blipFill>
        <p:spPr>
          <a:xfrm>
            <a:off x="4143240" y="4643280"/>
            <a:ext cx="1245960" cy="1709280"/>
          </a:xfrm>
          <a:prstGeom prst="rect">
            <a:avLst/>
          </a:prstGeom>
          <a:ln w="9360">
            <a:noFill/>
          </a:ln>
        </p:spPr>
      </p:pic>
    </p:spTree>
  </p:cSld>
  <p:transition spd="med">
    <p:plus/>
  </p:transition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Application>LibreOffice/4.4.3.2$Windows_x86 LibreOffice_project/88805f81e9fe61362df02b9941de8e38a9b5fd16</Application>
  <Paragraphs>38</Paragraphs>
  <Company>2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2009-02-07T06:49:25Z</dcterms:created>
  <dc:creator>marina</dc:creator>
  <dc:language>ru-RU</dc:language>
  <dcterms:modified xsi:type="dcterms:W3CDTF">2019-12-05T17:25:53Z</dcterms:modified>
  <cp:revision>33</cp:revision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2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17</vt:i4>
  </property>
</Properties>
</file>